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58" r:id="rId4"/>
    <p:sldId id="259" r:id="rId5"/>
    <p:sldId id="260" r:id="rId6"/>
    <p:sldId id="264" r:id="rId7"/>
    <p:sldId id="265" r:id="rId8"/>
    <p:sldId id="276" r:id="rId9"/>
    <p:sldId id="266" r:id="rId10"/>
    <p:sldId id="267" r:id="rId11"/>
    <p:sldId id="269" r:id="rId12"/>
    <p:sldId id="270" r:id="rId13"/>
    <p:sldId id="271" r:id="rId14"/>
    <p:sldId id="272" r:id="rId15"/>
    <p:sldId id="273" r:id="rId16"/>
    <p:sldId id="274" r:id="rId17"/>
    <p:sldId id="275" r:id="rId18"/>
    <p:sldId id="295" r:id="rId19"/>
    <p:sldId id="296" r:id="rId20"/>
    <p:sldId id="297" r:id="rId21"/>
    <p:sldId id="298" r:id="rId22"/>
    <p:sldId id="299" r:id="rId23"/>
    <p:sldId id="290" r:id="rId24"/>
    <p:sldId id="291" r:id="rId25"/>
    <p:sldId id="300" r:id="rId26"/>
    <p:sldId id="301" r:id="rId27"/>
    <p:sldId id="302" r:id="rId28"/>
    <p:sldId id="303" r:id="rId29"/>
    <p:sldId id="304" r:id="rId30"/>
    <p:sldId id="305" r:id="rId31"/>
    <p:sldId id="306" r:id="rId32"/>
    <p:sldId id="277" r:id="rId33"/>
    <p:sldId id="278" r:id="rId34"/>
    <p:sldId id="279" r:id="rId35"/>
    <p:sldId id="280" r:id="rId36"/>
    <p:sldId id="282" r:id="rId37"/>
    <p:sldId id="283" r:id="rId38"/>
    <p:sldId id="284" r:id="rId39"/>
    <p:sldId id="285" r:id="rId40"/>
    <p:sldId id="286" r:id="rId41"/>
    <p:sldId id="289" r:id="rId42"/>
    <p:sldId id="292" r:id="rId43"/>
    <p:sldId id="293" r:id="rId44"/>
    <p:sldId id="294" r:id="rId45"/>
    <p:sldId id="287" r:id="rId46"/>
    <p:sldId id="28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h Levine" initials="JL" lastIdx="1" clrIdx="0">
    <p:extLst>
      <p:ext uri="{19B8F6BF-5375-455C-9EA6-DF929625EA0E}">
        <p15:presenceInfo xmlns:p15="http://schemas.microsoft.com/office/powerpoint/2012/main" userId="14bd63105dd647d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12/16/2020</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68877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12/16/2020</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23220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12/16/2020</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3940211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Picture with Caption">
    <p:spTree>
      <p:nvGrpSpPr>
        <p:cNvPr id="1" name=""/>
        <p:cNvGrpSpPr/>
        <p:nvPr/>
      </p:nvGrpSpPr>
      <p:grpSpPr>
        <a:xfrm>
          <a:off x="0" y="0"/>
          <a:ext cx="0" cy="0"/>
          <a:chOff x="0" y="0"/>
          <a:chExt cx="0" cy="0"/>
        </a:xfrm>
      </p:grpSpPr>
      <p:sp>
        <p:nvSpPr>
          <p:cNvPr id="102" name="Title Text"/>
          <p:cNvSpPr txBox="1">
            <a:spLocks noGrp="1"/>
          </p:cNvSpPr>
          <p:nvPr>
            <p:ph type="title"/>
          </p:nvPr>
        </p:nvSpPr>
        <p:spPr>
          <a:xfrm>
            <a:off x="1079500" y="1011237"/>
            <a:ext cx="3905251" cy="1292663"/>
          </a:xfrm>
          <a:prstGeom prst="rect">
            <a:avLst/>
          </a:prstGeom>
        </p:spPr>
        <p:txBody>
          <a:bodyPr anchor="t"/>
          <a:lstStyle>
            <a:lvl1pPr algn="l"/>
          </a:lstStyle>
          <a:p>
            <a:r>
              <a:t>Title Text</a:t>
            </a:r>
          </a:p>
        </p:txBody>
      </p:sp>
      <p:sp>
        <p:nvSpPr>
          <p:cNvPr id="103" name="Picture Placeholder 2"/>
          <p:cNvSpPr>
            <a:spLocks noGrp="1"/>
          </p:cNvSpPr>
          <p:nvPr>
            <p:ph type="pic" idx="13"/>
          </p:nvPr>
        </p:nvSpPr>
        <p:spPr>
          <a:xfrm>
            <a:off x="5537200" y="531812"/>
            <a:ext cx="6113813" cy="5784850"/>
          </a:xfrm>
          <a:prstGeom prst="rect">
            <a:avLst/>
          </a:prstGeom>
        </p:spPr>
        <p:txBody>
          <a:bodyPr lIns="91439" tIns="45719" rIns="91439" bIns="45719">
            <a:noAutofit/>
          </a:bodyPr>
          <a:lstStyle/>
          <a:p>
            <a:endParaRPr/>
          </a:p>
        </p:txBody>
      </p:sp>
      <p:sp>
        <p:nvSpPr>
          <p:cNvPr id="104" name="Body Level One…"/>
          <p:cNvSpPr txBox="1">
            <a:spLocks noGrp="1"/>
          </p:cNvSpPr>
          <p:nvPr>
            <p:ph type="body" sz="quarter" idx="1"/>
          </p:nvPr>
        </p:nvSpPr>
        <p:spPr>
          <a:xfrm>
            <a:off x="1079500" y="2663825"/>
            <a:ext cx="3905250" cy="3105150"/>
          </a:xfrm>
          <a:prstGeom prst="rect">
            <a:avLst/>
          </a:prstGeom>
        </p:spPr>
        <p:txBody>
          <a:bodyPr/>
          <a:lstStyle>
            <a:lvl1pPr marL="0" indent="0">
              <a:buClrTx/>
              <a:buSzTx/>
              <a:buNone/>
            </a:lvl1pPr>
            <a:lvl2pPr indent="457200">
              <a:buClrTx/>
              <a:buFontTx/>
            </a:lvl2pPr>
            <a:lvl3pPr marL="0" indent="914400">
              <a:buClrTx/>
              <a:buSzTx/>
              <a:buNone/>
            </a:lvl3pPr>
            <a:lvl4pPr indent="1371600">
              <a:buClrTx/>
              <a:buFontTx/>
            </a:lvl4pPr>
            <a:lvl5pPr marL="0" indent="1828800">
              <a:buClrTx/>
              <a:buSzTx/>
              <a:buNone/>
            </a:lvl5pPr>
          </a:lstStyle>
          <a:p>
            <a:r>
              <a:t>Body Level One</a:t>
            </a:r>
          </a:p>
          <a:p>
            <a:pPr lvl="1"/>
            <a:r>
              <a:t>Body Level Two</a:t>
            </a:r>
          </a:p>
          <a:p>
            <a:pPr lvl="2"/>
            <a:r>
              <a:t>Body Level Three</a:t>
            </a:r>
          </a:p>
          <a:p>
            <a:pPr lvl="3"/>
            <a:r>
              <a:t>Body Level Four</a:t>
            </a:r>
          </a:p>
          <a:p>
            <a:pPr lvl="4"/>
            <a:r>
              <a:t>Body Level Five</a:t>
            </a: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889173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Comparison">
    <p:spTree>
      <p:nvGrpSpPr>
        <p:cNvPr id="1" name=""/>
        <p:cNvGrpSpPr/>
        <p:nvPr/>
      </p:nvGrpSpPr>
      <p:grpSpPr>
        <a:xfrm>
          <a:off x="0" y="0"/>
          <a:ext cx="0" cy="0"/>
          <a:chOff x="0" y="0"/>
          <a:chExt cx="0" cy="0"/>
        </a:xfrm>
      </p:grpSpPr>
      <p:sp>
        <p:nvSpPr>
          <p:cNvPr id="67" name="Title Text"/>
          <p:cNvSpPr txBox="1">
            <a:spLocks noGrp="1"/>
          </p:cNvSpPr>
          <p:nvPr>
            <p:ph type="title"/>
          </p:nvPr>
        </p:nvSpPr>
        <p:spPr>
          <a:xfrm>
            <a:off x="1079500" y="1011237"/>
            <a:ext cx="10026650" cy="655638"/>
          </a:xfrm>
          <a:prstGeom prst="rect">
            <a:avLst/>
          </a:prstGeom>
        </p:spPr>
        <p:txBody>
          <a:bodyPr anchor="t"/>
          <a:lstStyle>
            <a:lvl1pPr algn="l"/>
          </a:lstStyle>
          <a:p>
            <a:r>
              <a:t>Title Text</a:t>
            </a:r>
          </a:p>
        </p:txBody>
      </p:sp>
      <p:sp>
        <p:nvSpPr>
          <p:cNvPr id="68" name="Body Level One…"/>
          <p:cNvSpPr txBox="1">
            <a:spLocks noGrp="1"/>
          </p:cNvSpPr>
          <p:nvPr>
            <p:ph type="body" sz="quarter" idx="1"/>
          </p:nvPr>
        </p:nvSpPr>
        <p:spPr>
          <a:xfrm>
            <a:off x="1079500" y="1854200"/>
            <a:ext cx="4741201" cy="553999"/>
          </a:xfrm>
          <a:prstGeom prst="rect">
            <a:avLst/>
          </a:prstGeom>
        </p:spPr>
        <p:txBody>
          <a:bodyPr/>
          <a:lstStyle>
            <a:lvl1pPr marL="0" indent="0">
              <a:lnSpc>
                <a:spcPct val="100000"/>
              </a:lnSpc>
              <a:buClrTx/>
              <a:buSzTx/>
              <a:buNone/>
              <a:defRPr sz="1800" cap="all" spc="300">
                <a:solidFill>
                  <a:srgbClr val="FFFFFF">
                    <a:alpha val="80000"/>
                  </a:srgbClr>
                </a:solidFill>
              </a:defRPr>
            </a:lvl1pPr>
            <a:lvl2pPr indent="457200">
              <a:lnSpc>
                <a:spcPct val="100000"/>
              </a:lnSpc>
              <a:buClrTx/>
              <a:buFontTx/>
              <a:defRPr sz="1800" cap="all" spc="300">
                <a:solidFill>
                  <a:srgbClr val="FFFFFF">
                    <a:alpha val="80000"/>
                  </a:srgbClr>
                </a:solidFill>
              </a:defRPr>
            </a:lvl2pPr>
            <a:lvl3pPr marL="0" indent="914400">
              <a:lnSpc>
                <a:spcPct val="100000"/>
              </a:lnSpc>
              <a:buClrTx/>
              <a:buSzTx/>
              <a:buNone/>
              <a:defRPr sz="1800" cap="all" spc="300">
                <a:solidFill>
                  <a:srgbClr val="FFFFFF">
                    <a:alpha val="80000"/>
                  </a:srgbClr>
                </a:solidFill>
              </a:defRPr>
            </a:lvl3pPr>
            <a:lvl4pPr indent="1371600">
              <a:lnSpc>
                <a:spcPct val="100000"/>
              </a:lnSpc>
              <a:buClrTx/>
              <a:buFontTx/>
              <a:defRPr sz="1800" cap="all" spc="300">
                <a:solidFill>
                  <a:srgbClr val="FFFFFF">
                    <a:alpha val="80000"/>
                  </a:srgbClr>
                </a:solidFill>
              </a:defRPr>
            </a:lvl4pPr>
            <a:lvl5pPr marL="0" indent="1828800">
              <a:lnSpc>
                <a:spcPct val="100000"/>
              </a:lnSpc>
              <a:buClrTx/>
              <a:buSzTx/>
              <a:buNone/>
              <a:defRPr sz="1800" cap="all" spc="300">
                <a:solidFill>
                  <a:srgbClr val="FFFFFF">
                    <a:alpha val="80000"/>
                  </a:srgbClr>
                </a:solidFill>
              </a:defRPr>
            </a:lvl5pPr>
          </a:lstStyle>
          <a:p>
            <a:r>
              <a:t>Body Level One</a:t>
            </a:r>
          </a:p>
          <a:p>
            <a:pPr lvl="1"/>
            <a:r>
              <a:t>Body Level Two</a:t>
            </a:r>
          </a:p>
          <a:p>
            <a:pPr lvl="2"/>
            <a:r>
              <a:t>Body Level Three</a:t>
            </a:r>
          </a:p>
          <a:p>
            <a:pPr lvl="3"/>
            <a:r>
              <a:t>Body Level Four</a:t>
            </a:r>
          </a:p>
          <a:p>
            <a:pPr lvl="4"/>
            <a:r>
              <a:t>Body Level Five</a:t>
            </a:r>
          </a:p>
        </p:txBody>
      </p:sp>
      <p:sp>
        <p:nvSpPr>
          <p:cNvPr id="69" name="Text Placeholder 4"/>
          <p:cNvSpPr>
            <a:spLocks noGrp="1"/>
          </p:cNvSpPr>
          <p:nvPr>
            <p:ph type="body" sz="quarter" idx="13"/>
          </p:nvPr>
        </p:nvSpPr>
        <p:spPr>
          <a:xfrm>
            <a:off x="6364949" y="1854199"/>
            <a:ext cx="4741201" cy="554000"/>
          </a:xfrm>
          <a:prstGeom prst="rect">
            <a:avLst/>
          </a:prstGeom>
        </p:spPr>
        <p:txBody>
          <a:bodyPr/>
          <a:lstStyle/>
          <a:p>
            <a:pPr marL="0" indent="0">
              <a:lnSpc>
                <a:spcPct val="100000"/>
              </a:lnSpc>
              <a:buClrTx/>
              <a:buSzTx/>
              <a:buNone/>
              <a:defRPr sz="1800" cap="all" spc="300">
                <a:solidFill>
                  <a:srgbClr val="FFFFFF">
                    <a:alpha val="80000"/>
                  </a:srgbClr>
                </a:solidFill>
              </a:defRPr>
            </a:pPr>
            <a:endParaRP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8701249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12/16/2020</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827200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12/16/2020</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728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12/16/2020</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646041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12/16/2020</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699249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12/16/2020</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897618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12/16/2020</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734676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12/16/2020</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600945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12/16/2020</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172672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12/16/2020</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159397821"/>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9" r:id="rId12"/>
    <p:sldLayoutId id="2147483740" r:id="rId13"/>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01A97A-03BF-4F67-8C24-C0CE4B8889BB}"/>
              </a:ext>
            </a:extLst>
          </p:cNvPr>
          <p:cNvSpPr>
            <a:spLocks noGrp="1"/>
          </p:cNvSpPr>
          <p:nvPr>
            <p:ph type="ctrTitle"/>
          </p:nvPr>
        </p:nvSpPr>
        <p:spPr>
          <a:xfrm>
            <a:off x="-23" y="3741737"/>
            <a:ext cx="12120465" cy="1720850"/>
          </a:xfrm>
        </p:spPr>
        <p:txBody>
          <a:bodyPr anchor="ctr">
            <a:normAutofit/>
          </a:bodyPr>
          <a:lstStyle/>
          <a:p>
            <a:r>
              <a:rPr lang="en-US" sz="4400" dirty="0"/>
              <a:t>Dow Jones Index Estimator</a:t>
            </a:r>
          </a:p>
        </p:txBody>
      </p:sp>
      <p:sp>
        <p:nvSpPr>
          <p:cNvPr id="3" name="Subtitle 2">
            <a:extLst>
              <a:ext uri="{FF2B5EF4-FFF2-40B4-BE49-F238E27FC236}">
                <a16:creationId xmlns:a16="http://schemas.microsoft.com/office/drawing/2014/main" id="{943D6B25-D0E6-4A6D-8E67-EE66527C95EB}"/>
              </a:ext>
            </a:extLst>
          </p:cNvPr>
          <p:cNvSpPr>
            <a:spLocks noGrp="1"/>
          </p:cNvSpPr>
          <p:nvPr>
            <p:ph type="subTitle" idx="1"/>
          </p:nvPr>
        </p:nvSpPr>
        <p:spPr>
          <a:xfrm>
            <a:off x="0" y="5022895"/>
            <a:ext cx="12191977" cy="2016751"/>
          </a:xfrm>
        </p:spPr>
        <p:txBody>
          <a:bodyPr anchor="ctr">
            <a:normAutofit/>
          </a:bodyPr>
          <a:lstStyle/>
          <a:p>
            <a:r>
              <a:rPr lang="en-US" sz="2000" dirty="0"/>
              <a:t>Prepared for: Statistics, Probability &amp; Inference</a:t>
            </a:r>
          </a:p>
          <a:p>
            <a:r>
              <a:rPr lang="en-US" sz="2000" dirty="0"/>
              <a:t>Prepared By: Josh Levine (jl2108), Harsh Patel (hkp49), </a:t>
            </a:r>
            <a:r>
              <a:rPr lang="en-US" sz="2000" dirty="0" err="1"/>
              <a:t>Jaini</a:t>
            </a:r>
            <a:r>
              <a:rPr lang="en-US" sz="2000" dirty="0"/>
              <a:t> Patel (jp1891), </a:t>
            </a:r>
            <a:r>
              <a:rPr lang="en-US" sz="2000" dirty="0" err="1"/>
              <a:t>Yifan</a:t>
            </a:r>
            <a:r>
              <a:rPr lang="en-US" sz="2000" dirty="0"/>
              <a:t> Liao (yl1463) and</a:t>
            </a:r>
          </a:p>
          <a:p>
            <a:r>
              <a:rPr lang="en-US" sz="2000" dirty="0"/>
              <a:t>Aayush Shah (avs93)</a:t>
            </a:r>
          </a:p>
        </p:txBody>
      </p:sp>
      <p:pic>
        <p:nvPicPr>
          <p:cNvPr id="16" name="Picture 3">
            <a:extLst>
              <a:ext uri="{FF2B5EF4-FFF2-40B4-BE49-F238E27FC236}">
                <a16:creationId xmlns:a16="http://schemas.microsoft.com/office/drawing/2014/main" id="{D2C23224-A628-491F-9FF2-6AF6C90BF5B1}"/>
              </a:ext>
            </a:extLst>
          </p:cNvPr>
          <p:cNvPicPr>
            <a:picLocks noChangeAspect="1"/>
          </p:cNvPicPr>
          <p:nvPr/>
        </p:nvPicPr>
        <p:blipFill rotWithShape="1">
          <a:blip r:embed="rId2"/>
          <a:srcRect t="22485" b="18182"/>
          <a:stretch/>
        </p:blipFill>
        <p:spPr>
          <a:xfrm>
            <a:off x="20" y="10"/>
            <a:ext cx="12191977" cy="4014777"/>
          </a:xfrm>
          <a:prstGeom prst="rect">
            <a:avLst/>
          </a:prstGeom>
        </p:spPr>
      </p:pic>
      <p:cxnSp>
        <p:nvCxnSpPr>
          <p:cNvPr id="17" name="Straight Connector 1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546258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4365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2A1766-290E-42FF-9616-6FB26C9956E4}"/>
              </a:ext>
            </a:extLst>
          </p:cNvPr>
          <p:cNvSpPr>
            <a:spLocks noGrp="1"/>
          </p:cNvSpPr>
          <p:nvPr>
            <p:ph type="title"/>
          </p:nvPr>
        </p:nvSpPr>
        <p:spPr>
          <a:xfrm>
            <a:off x="540988" y="540033"/>
            <a:ext cx="3884962" cy="1331604"/>
          </a:xfrm>
        </p:spPr>
        <p:txBody>
          <a:bodyPr anchor="b">
            <a:normAutofit/>
          </a:bodyPr>
          <a:lstStyle/>
          <a:p>
            <a:pPr algn="ctr"/>
            <a:r>
              <a:rPr lang="en-US" dirty="0"/>
              <a:t>Run the auto.arima function</a:t>
            </a:r>
          </a:p>
        </p:txBody>
      </p:sp>
      <p:cxnSp>
        <p:nvCxnSpPr>
          <p:cNvPr id="11" name="Straight Connector 1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1C51F87-702C-4EB0-AE41-83A67C138F4B}"/>
              </a:ext>
            </a:extLst>
          </p:cNvPr>
          <p:cNvSpPr>
            <a:spLocks noGrp="1"/>
          </p:cNvSpPr>
          <p:nvPr>
            <p:ph idx="1"/>
          </p:nvPr>
        </p:nvSpPr>
        <p:spPr>
          <a:xfrm>
            <a:off x="540988" y="2759076"/>
            <a:ext cx="3884962" cy="3009899"/>
          </a:xfrm>
        </p:spPr>
        <p:txBody>
          <a:bodyPr>
            <a:normAutofit/>
          </a:bodyPr>
          <a:lstStyle/>
          <a:p>
            <a:r>
              <a:rPr lang="en-US" dirty="0"/>
              <a:t>We use the auto.arima function which will automatically fit the best model to our data</a:t>
            </a:r>
          </a:p>
        </p:txBody>
      </p:sp>
      <p:pic>
        <p:nvPicPr>
          <p:cNvPr id="5" name="Picture 4">
            <a:extLst>
              <a:ext uri="{FF2B5EF4-FFF2-40B4-BE49-F238E27FC236}">
                <a16:creationId xmlns:a16="http://schemas.microsoft.com/office/drawing/2014/main" id="{EA511353-B07D-43EB-B990-45652328DA61}"/>
              </a:ext>
            </a:extLst>
          </p:cNvPr>
          <p:cNvPicPr>
            <a:picLocks noChangeAspect="1"/>
          </p:cNvPicPr>
          <p:nvPr/>
        </p:nvPicPr>
        <p:blipFill>
          <a:blip r:embed="rId2"/>
          <a:stretch>
            <a:fillRect/>
          </a:stretch>
        </p:blipFill>
        <p:spPr>
          <a:xfrm>
            <a:off x="5532439" y="240068"/>
            <a:ext cx="6118573" cy="5975067"/>
          </a:xfrm>
          <a:prstGeom prst="rect">
            <a:avLst/>
          </a:prstGeom>
        </p:spPr>
      </p:pic>
    </p:spTree>
    <p:extLst>
      <p:ext uri="{BB962C8B-B14F-4D97-AF65-F5344CB8AC3E}">
        <p14:creationId xmlns:p14="http://schemas.microsoft.com/office/powerpoint/2010/main" val="3966311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36378-3DF9-45B8-8F77-17F84669F2D1}"/>
              </a:ext>
            </a:extLst>
          </p:cNvPr>
          <p:cNvSpPr>
            <a:spLocks noGrp="1"/>
          </p:cNvSpPr>
          <p:nvPr>
            <p:ph type="title"/>
          </p:nvPr>
        </p:nvSpPr>
        <p:spPr>
          <a:xfrm>
            <a:off x="677149" y="469784"/>
            <a:ext cx="10837702" cy="1015068"/>
          </a:xfrm>
        </p:spPr>
        <p:txBody>
          <a:bodyPr>
            <a:normAutofit/>
          </a:bodyPr>
          <a:lstStyle/>
          <a:p>
            <a:r>
              <a:rPr lang="en-US" dirty="0"/>
              <a:t>ARIMA: Testing the accuracy of our model</a:t>
            </a:r>
          </a:p>
        </p:txBody>
      </p:sp>
      <p:pic>
        <p:nvPicPr>
          <p:cNvPr id="4" name="Content Placeholder 3">
            <a:extLst>
              <a:ext uri="{FF2B5EF4-FFF2-40B4-BE49-F238E27FC236}">
                <a16:creationId xmlns:a16="http://schemas.microsoft.com/office/drawing/2014/main" id="{030DDDB6-68C3-479E-B271-052AA891FDA9}"/>
              </a:ext>
            </a:extLst>
          </p:cNvPr>
          <p:cNvPicPr>
            <a:picLocks noGrp="1" noChangeAspect="1"/>
          </p:cNvPicPr>
          <p:nvPr>
            <p:ph idx="1"/>
          </p:nvPr>
        </p:nvPicPr>
        <p:blipFill>
          <a:blip r:embed="rId2"/>
          <a:stretch>
            <a:fillRect/>
          </a:stretch>
        </p:blipFill>
        <p:spPr>
          <a:xfrm>
            <a:off x="2639823" y="1049046"/>
            <a:ext cx="5562600" cy="2200275"/>
          </a:xfrm>
          <a:prstGeom prst="rect">
            <a:avLst/>
          </a:prstGeom>
        </p:spPr>
      </p:pic>
      <p:sp>
        <p:nvSpPr>
          <p:cNvPr id="5" name="TextBox 4">
            <a:extLst>
              <a:ext uri="{FF2B5EF4-FFF2-40B4-BE49-F238E27FC236}">
                <a16:creationId xmlns:a16="http://schemas.microsoft.com/office/drawing/2014/main" id="{0245C346-28EC-4D89-B9E1-3D61D219AD90}"/>
              </a:ext>
            </a:extLst>
          </p:cNvPr>
          <p:cNvSpPr txBox="1"/>
          <p:nvPr/>
        </p:nvSpPr>
        <p:spPr>
          <a:xfrm>
            <a:off x="791362" y="3429000"/>
            <a:ext cx="11400638" cy="3293209"/>
          </a:xfrm>
          <a:prstGeom prst="rect">
            <a:avLst/>
          </a:prstGeom>
          <a:noFill/>
        </p:spPr>
        <p:txBody>
          <a:bodyPr wrap="square" rtlCol="0">
            <a:spAutoFit/>
          </a:bodyPr>
          <a:lstStyle/>
          <a:p>
            <a:pPr algn="l"/>
            <a:r>
              <a:rPr lang="en-US" sz="1600" b="0" i="0" u="none" strike="noStrike" baseline="0" dirty="0"/>
              <a:t>1. ME: Mean Error - average of all the errors in a set.</a:t>
            </a:r>
          </a:p>
          <a:p>
            <a:pPr algn="l"/>
            <a:r>
              <a:rPr lang="en-US" sz="1600" b="0" i="0" u="none" strike="noStrike" baseline="0" dirty="0"/>
              <a:t>2. RMSE: Root Mean Squared Error - standard deviation of the residuals (prediction errors). Residuals</a:t>
            </a:r>
          </a:p>
          <a:p>
            <a:pPr algn="l"/>
            <a:r>
              <a:rPr lang="en-US" sz="1600" b="0" i="0" u="none" strike="noStrike" baseline="0" dirty="0"/>
              <a:t>are a measure of how far from the regression line data points are.</a:t>
            </a:r>
          </a:p>
          <a:p>
            <a:pPr algn="l"/>
            <a:r>
              <a:rPr lang="en-US" sz="1600" b="0" i="0" u="none" strike="noStrike" baseline="0" dirty="0"/>
              <a:t>3. MAE: Mean Absolute Error - the average of all absolute errors.</a:t>
            </a:r>
          </a:p>
          <a:p>
            <a:pPr algn="l"/>
            <a:r>
              <a:rPr lang="en-US" sz="1600" b="0" i="0" u="none" strike="noStrike" baseline="0" dirty="0"/>
              <a:t>4. MPE: Mean Percentage Error - the computed average of percentage errors by which forecasts of a</a:t>
            </a:r>
          </a:p>
          <a:p>
            <a:pPr algn="l"/>
            <a:r>
              <a:rPr lang="en-US" sz="1600" b="0" i="0" u="none" strike="noStrike" baseline="0" dirty="0"/>
              <a:t>model differ from actual values of the quantity being forecast.</a:t>
            </a:r>
          </a:p>
          <a:p>
            <a:pPr algn="l"/>
            <a:r>
              <a:rPr lang="en-US" sz="1600" b="0" i="0" u="none" strike="noStrike" baseline="0" dirty="0"/>
              <a:t>5. MAPE: Mean Absolute Percentage Error - a statistical measure of how accurate a forecast system is.</a:t>
            </a:r>
          </a:p>
          <a:p>
            <a:pPr algn="l"/>
            <a:r>
              <a:rPr lang="en-US" sz="1600" b="0" i="0" u="none" strike="noStrike" baseline="0" dirty="0"/>
              <a:t>It measures this accuracy as a percentage.</a:t>
            </a:r>
          </a:p>
          <a:p>
            <a:pPr algn="l"/>
            <a:r>
              <a:rPr lang="en-US" sz="1600" b="0" i="0" u="none" strike="noStrike" baseline="0" dirty="0"/>
              <a:t>6. MASE: Mean Absolute Scaled Error - a scale-free error metric that gives each error as a ratio compared</a:t>
            </a:r>
          </a:p>
          <a:p>
            <a:pPr algn="l"/>
            <a:r>
              <a:rPr lang="en-US" sz="1600" b="0" i="0" u="none" strike="noStrike" baseline="0" dirty="0"/>
              <a:t>to a baseline’s average error.</a:t>
            </a:r>
          </a:p>
          <a:p>
            <a:pPr algn="l"/>
            <a:r>
              <a:rPr lang="en-US" sz="1600" b="0" i="0" u="none" strike="noStrike" baseline="0" dirty="0"/>
              <a:t>7. ACF1: Autocorrelation of errors at lag 1 - the correlation between values that are one time period</a:t>
            </a:r>
          </a:p>
          <a:p>
            <a:pPr algn="l"/>
            <a:r>
              <a:rPr lang="en-US" sz="1600" b="0" i="0" u="none" strike="noStrike" baseline="0" dirty="0"/>
              <a:t>apart. More generally, a lag k autocorrelation is the correlation between values that are k time periods</a:t>
            </a:r>
          </a:p>
          <a:p>
            <a:pPr algn="l"/>
            <a:r>
              <a:rPr lang="en-US" sz="1600" b="0" i="0" u="none" strike="noStrike" baseline="0" dirty="0"/>
              <a:t>apart.</a:t>
            </a:r>
            <a:endParaRPr lang="en-US" sz="1600" dirty="0"/>
          </a:p>
        </p:txBody>
      </p:sp>
    </p:spTree>
    <p:extLst>
      <p:ext uri="{BB962C8B-B14F-4D97-AF65-F5344CB8AC3E}">
        <p14:creationId xmlns:p14="http://schemas.microsoft.com/office/powerpoint/2010/main" val="340831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8795FF-9DAC-4114-BFA8-ED09EFC0F3D4}"/>
              </a:ext>
            </a:extLst>
          </p:cNvPr>
          <p:cNvSpPr>
            <a:spLocks noGrp="1"/>
          </p:cNvSpPr>
          <p:nvPr>
            <p:ph type="title"/>
          </p:nvPr>
        </p:nvSpPr>
        <p:spPr>
          <a:xfrm>
            <a:off x="540988" y="540033"/>
            <a:ext cx="3884962" cy="1331604"/>
          </a:xfrm>
        </p:spPr>
        <p:txBody>
          <a:bodyPr anchor="b">
            <a:normAutofit/>
          </a:bodyPr>
          <a:lstStyle/>
          <a:p>
            <a:pPr algn="ctr"/>
            <a:r>
              <a:rPr lang="en-US" dirty="0"/>
              <a:t>Arima: The daily Time series </a:t>
            </a:r>
          </a:p>
        </p:txBody>
      </p:sp>
      <p:cxnSp>
        <p:nvCxnSpPr>
          <p:cNvPr id="11" name="Straight Connector 1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092D76F-5FBA-48EE-AF87-81F42258CCA7}"/>
              </a:ext>
            </a:extLst>
          </p:cNvPr>
          <p:cNvSpPr>
            <a:spLocks noGrp="1"/>
          </p:cNvSpPr>
          <p:nvPr>
            <p:ph idx="1"/>
          </p:nvPr>
        </p:nvSpPr>
        <p:spPr>
          <a:xfrm>
            <a:off x="540988" y="2759076"/>
            <a:ext cx="3884962" cy="3009899"/>
          </a:xfrm>
        </p:spPr>
        <p:txBody>
          <a:bodyPr>
            <a:normAutofit/>
          </a:bodyPr>
          <a:lstStyle/>
          <a:p>
            <a:r>
              <a:rPr lang="en-US" dirty="0"/>
              <a:t>This is the time series plot of the daily data we have been working with</a:t>
            </a:r>
          </a:p>
        </p:txBody>
      </p:sp>
      <p:pic>
        <p:nvPicPr>
          <p:cNvPr id="6" name="Picture 5">
            <a:extLst>
              <a:ext uri="{FF2B5EF4-FFF2-40B4-BE49-F238E27FC236}">
                <a16:creationId xmlns:a16="http://schemas.microsoft.com/office/drawing/2014/main" id="{4F78B38B-B63F-42E0-9E67-1B4E9F95C382}"/>
              </a:ext>
            </a:extLst>
          </p:cNvPr>
          <p:cNvPicPr>
            <a:picLocks noChangeAspect="1"/>
          </p:cNvPicPr>
          <p:nvPr/>
        </p:nvPicPr>
        <p:blipFill>
          <a:blip r:embed="rId2"/>
          <a:stretch>
            <a:fillRect/>
          </a:stretch>
        </p:blipFill>
        <p:spPr>
          <a:xfrm>
            <a:off x="5425787" y="1224530"/>
            <a:ext cx="6339898" cy="4650801"/>
          </a:xfrm>
          <a:prstGeom prst="rect">
            <a:avLst/>
          </a:prstGeom>
        </p:spPr>
      </p:pic>
    </p:spTree>
    <p:extLst>
      <p:ext uri="{BB962C8B-B14F-4D97-AF65-F5344CB8AC3E}">
        <p14:creationId xmlns:p14="http://schemas.microsoft.com/office/powerpoint/2010/main" val="2796429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795FF-9DAC-4114-BFA8-ED09EFC0F3D4}"/>
              </a:ext>
            </a:extLst>
          </p:cNvPr>
          <p:cNvSpPr>
            <a:spLocks noGrp="1"/>
          </p:cNvSpPr>
          <p:nvPr>
            <p:ph type="title"/>
          </p:nvPr>
        </p:nvSpPr>
        <p:spPr>
          <a:xfrm>
            <a:off x="540988" y="540033"/>
            <a:ext cx="3884962" cy="1331604"/>
          </a:xfrm>
        </p:spPr>
        <p:txBody>
          <a:bodyPr anchor="b">
            <a:normAutofit/>
          </a:bodyPr>
          <a:lstStyle/>
          <a:p>
            <a:pPr algn="ctr"/>
            <a:r>
              <a:rPr lang="en-US" dirty="0"/>
              <a:t>Arima: The weekly Time series </a:t>
            </a:r>
          </a:p>
        </p:txBody>
      </p:sp>
      <p:sp>
        <p:nvSpPr>
          <p:cNvPr id="3" name="Content Placeholder 2">
            <a:extLst>
              <a:ext uri="{FF2B5EF4-FFF2-40B4-BE49-F238E27FC236}">
                <a16:creationId xmlns:a16="http://schemas.microsoft.com/office/drawing/2014/main" id="{F092D76F-5FBA-48EE-AF87-81F42258CCA7}"/>
              </a:ext>
            </a:extLst>
          </p:cNvPr>
          <p:cNvSpPr>
            <a:spLocks noGrp="1"/>
          </p:cNvSpPr>
          <p:nvPr>
            <p:ph idx="1"/>
          </p:nvPr>
        </p:nvSpPr>
        <p:spPr>
          <a:xfrm>
            <a:off x="540988" y="2759076"/>
            <a:ext cx="3884962" cy="3009899"/>
          </a:xfrm>
        </p:spPr>
        <p:txBody>
          <a:bodyPr>
            <a:normAutofit/>
          </a:bodyPr>
          <a:lstStyle/>
          <a:p>
            <a:r>
              <a:rPr lang="en-US" dirty="0"/>
              <a:t>This is the time series plot of the weekly data we have been working with</a:t>
            </a:r>
          </a:p>
        </p:txBody>
      </p:sp>
      <p:pic>
        <p:nvPicPr>
          <p:cNvPr id="4" name="Picture 3">
            <a:extLst>
              <a:ext uri="{FF2B5EF4-FFF2-40B4-BE49-F238E27FC236}">
                <a16:creationId xmlns:a16="http://schemas.microsoft.com/office/drawing/2014/main" id="{37EBD292-602A-4E4A-BB03-8355C9C66C7F}"/>
              </a:ext>
            </a:extLst>
          </p:cNvPr>
          <p:cNvPicPr>
            <a:picLocks noChangeAspect="1"/>
          </p:cNvPicPr>
          <p:nvPr/>
        </p:nvPicPr>
        <p:blipFill>
          <a:blip r:embed="rId2"/>
          <a:stretch>
            <a:fillRect/>
          </a:stretch>
        </p:blipFill>
        <p:spPr>
          <a:xfrm>
            <a:off x="5228893" y="847943"/>
            <a:ext cx="6422119" cy="4834400"/>
          </a:xfrm>
          <a:prstGeom prst="rect">
            <a:avLst/>
          </a:prstGeom>
        </p:spPr>
      </p:pic>
    </p:spTree>
    <p:extLst>
      <p:ext uri="{BB962C8B-B14F-4D97-AF65-F5344CB8AC3E}">
        <p14:creationId xmlns:p14="http://schemas.microsoft.com/office/powerpoint/2010/main" val="64237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30EC414-A33C-4872-814A-A4FD27609ECB}"/>
              </a:ext>
            </a:extLst>
          </p:cNvPr>
          <p:cNvPicPr>
            <a:picLocks noGrp="1" noChangeAspect="1"/>
          </p:cNvPicPr>
          <p:nvPr>
            <p:ph idx="1"/>
          </p:nvPr>
        </p:nvPicPr>
        <p:blipFill>
          <a:blip r:embed="rId2"/>
          <a:stretch>
            <a:fillRect/>
          </a:stretch>
        </p:blipFill>
        <p:spPr>
          <a:xfrm>
            <a:off x="1587499" y="1619500"/>
            <a:ext cx="8740704" cy="992188"/>
          </a:xfrm>
          <a:prstGeom prst="rect">
            <a:avLst/>
          </a:prstGeom>
        </p:spPr>
      </p:pic>
      <p:sp>
        <p:nvSpPr>
          <p:cNvPr id="6" name="Title 1">
            <a:extLst>
              <a:ext uri="{FF2B5EF4-FFF2-40B4-BE49-F238E27FC236}">
                <a16:creationId xmlns:a16="http://schemas.microsoft.com/office/drawing/2014/main" id="{9358594D-78C7-4336-A502-BED0B9A66DCF}"/>
              </a:ext>
            </a:extLst>
          </p:cNvPr>
          <p:cNvSpPr>
            <a:spLocks noGrp="1"/>
          </p:cNvSpPr>
          <p:nvPr>
            <p:ph type="title"/>
          </p:nvPr>
        </p:nvSpPr>
        <p:spPr>
          <a:xfrm>
            <a:off x="677149" y="469783"/>
            <a:ext cx="10837702" cy="1515873"/>
          </a:xfrm>
        </p:spPr>
        <p:txBody>
          <a:bodyPr>
            <a:normAutofit/>
          </a:bodyPr>
          <a:lstStyle/>
          <a:p>
            <a:r>
              <a:rPr lang="en-US" dirty="0"/>
              <a:t>ARIMA: Forecast</a:t>
            </a:r>
          </a:p>
        </p:txBody>
      </p:sp>
      <p:sp>
        <p:nvSpPr>
          <p:cNvPr id="7" name="TextBox 6">
            <a:extLst>
              <a:ext uri="{FF2B5EF4-FFF2-40B4-BE49-F238E27FC236}">
                <a16:creationId xmlns:a16="http://schemas.microsoft.com/office/drawing/2014/main" id="{41ECC1B2-7488-49F8-A84C-8475C6A5C9DF}"/>
              </a:ext>
            </a:extLst>
          </p:cNvPr>
          <p:cNvSpPr txBox="1"/>
          <p:nvPr/>
        </p:nvSpPr>
        <p:spPr>
          <a:xfrm>
            <a:off x="419878" y="3237721"/>
            <a:ext cx="11616612"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This is the forecast method run on our Arima models for both the daily and weekly data.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H is the number of periods for forecasting.</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Daily: we are forecasting 30 days in the future.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Weekly: we are forecasting 4 weeks in the future. </a:t>
            </a:r>
          </a:p>
        </p:txBody>
      </p:sp>
    </p:spTree>
    <p:extLst>
      <p:ext uri="{BB962C8B-B14F-4D97-AF65-F5344CB8AC3E}">
        <p14:creationId xmlns:p14="http://schemas.microsoft.com/office/powerpoint/2010/main" val="3007132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571C9A-EF78-48E9-BE5E-38E96851CFC0}"/>
              </a:ext>
            </a:extLst>
          </p:cNvPr>
          <p:cNvSpPr>
            <a:spLocks noGrp="1"/>
          </p:cNvSpPr>
          <p:nvPr>
            <p:ph type="title"/>
          </p:nvPr>
        </p:nvSpPr>
        <p:spPr>
          <a:xfrm>
            <a:off x="540988" y="540033"/>
            <a:ext cx="3884962" cy="1331604"/>
          </a:xfrm>
        </p:spPr>
        <p:txBody>
          <a:bodyPr anchor="b">
            <a:normAutofit/>
          </a:bodyPr>
          <a:lstStyle/>
          <a:p>
            <a:pPr algn="ctr"/>
            <a:r>
              <a:rPr lang="en-US" dirty="0"/>
              <a:t>Arima: Daily plot of forecast</a:t>
            </a:r>
          </a:p>
        </p:txBody>
      </p:sp>
      <p:cxnSp>
        <p:nvCxnSpPr>
          <p:cNvPr id="11" name="Straight Connector 1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88523B-223C-47CD-A020-6E33CF9AFC17}"/>
              </a:ext>
            </a:extLst>
          </p:cNvPr>
          <p:cNvSpPr>
            <a:spLocks noGrp="1"/>
          </p:cNvSpPr>
          <p:nvPr>
            <p:ph idx="1"/>
          </p:nvPr>
        </p:nvSpPr>
        <p:spPr>
          <a:xfrm>
            <a:off x="540988" y="2759076"/>
            <a:ext cx="3884962" cy="3009899"/>
          </a:xfrm>
        </p:spPr>
        <p:txBody>
          <a:bodyPr>
            <a:normAutofit/>
          </a:bodyPr>
          <a:lstStyle/>
          <a:p>
            <a:r>
              <a:rPr lang="en-US" dirty="0"/>
              <a:t>Our mean prediction shows the market should slightly increase over the next 30 days</a:t>
            </a:r>
          </a:p>
        </p:txBody>
      </p:sp>
      <p:sp>
        <p:nvSpPr>
          <p:cNvPr id="13" name="Rectangle 12">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6" name="Picture 5">
            <a:extLst>
              <a:ext uri="{FF2B5EF4-FFF2-40B4-BE49-F238E27FC236}">
                <a16:creationId xmlns:a16="http://schemas.microsoft.com/office/drawing/2014/main" id="{20A1824B-86E2-4EC6-8953-87569606B6BC}"/>
              </a:ext>
            </a:extLst>
          </p:cNvPr>
          <p:cNvPicPr>
            <a:picLocks noChangeAspect="1"/>
          </p:cNvPicPr>
          <p:nvPr/>
        </p:nvPicPr>
        <p:blipFill>
          <a:blip r:embed="rId2"/>
          <a:stretch>
            <a:fillRect/>
          </a:stretch>
        </p:blipFill>
        <p:spPr>
          <a:xfrm>
            <a:off x="5286674" y="738909"/>
            <a:ext cx="6604987" cy="5107696"/>
          </a:xfrm>
          <a:prstGeom prst="rect">
            <a:avLst/>
          </a:prstGeom>
        </p:spPr>
      </p:pic>
    </p:spTree>
    <p:extLst>
      <p:ext uri="{BB962C8B-B14F-4D97-AF65-F5344CB8AC3E}">
        <p14:creationId xmlns:p14="http://schemas.microsoft.com/office/powerpoint/2010/main" val="1776951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71C9A-EF78-48E9-BE5E-38E96851CFC0}"/>
              </a:ext>
            </a:extLst>
          </p:cNvPr>
          <p:cNvSpPr>
            <a:spLocks noGrp="1"/>
          </p:cNvSpPr>
          <p:nvPr>
            <p:ph type="title"/>
          </p:nvPr>
        </p:nvSpPr>
        <p:spPr>
          <a:xfrm>
            <a:off x="540988" y="540033"/>
            <a:ext cx="3884962" cy="1331604"/>
          </a:xfrm>
        </p:spPr>
        <p:txBody>
          <a:bodyPr anchor="b">
            <a:normAutofit/>
          </a:bodyPr>
          <a:lstStyle/>
          <a:p>
            <a:pPr algn="ctr"/>
            <a:r>
              <a:rPr lang="en-US" dirty="0"/>
              <a:t>Arima: weekly plot of forecast</a:t>
            </a:r>
          </a:p>
        </p:txBody>
      </p:sp>
      <p:sp>
        <p:nvSpPr>
          <p:cNvPr id="3" name="Content Placeholder 2">
            <a:extLst>
              <a:ext uri="{FF2B5EF4-FFF2-40B4-BE49-F238E27FC236}">
                <a16:creationId xmlns:a16="http://schemas.microsoft.com/office/drawing/2014/main" id="{7588523B-223C-47CD-A020-6E33CF9AFC17}"/>
              </a:ext>
            </a:extLst>
          </p:cNvPr>
          <p:cNvSpPr>
            <a:spLocks noGrp="1"/>
          </p:cNvSpPr>
          <p:nvPr>
            <p:ph idx="1"/>
          </p:nvPr>
        </p:nvSpPr>
        <p:spPr>
          <a:xfrm>
            <a:off x="540988" y="2759076"/>
            <a:ext cx="3884962" cy="3009899"/>
          </a:xfrm>
        </p:spPr>
        <p:txBody>
          <a:bodyPr>
            <a:normAutofit/>
          </a:bodyPr>
          <a:lstStyle/>
          <a:p>
            <a:r>
              <a:rPr lang="en-US" dirty="0"/>
              <a:t>Our mean prediction shows the market should stay the same? </a:t>
            </a:r>
          </a:p>
          <a:p>
            <a:r>
              <a:rPr lang="en-US" dirty="0"/>
              <a:t>This predication is obviously incorrect.</a:t>
            </a:r>
          </a:p>
        </p:txBody>
      </p:sp>
      <p:pic>
        <p:nvPicPr>
          <p:cNvPr id="5" name="Picture 4">
            <a:extLst>
              <a:ext uri="{FF2B5EF4-FFF2-40B4-BE49-F238E27FC236}">
                <a16:creationId xmlns:a16="http://schemas.microsoft.com/office/drawing/2014/main" id="{1ADD401C-C0F0-48BF-842C-CFA1868B4040}"/>
              </a:ext>
            </a:extLst>
          </p:cNvPr>
          <p:cNvPicPr>
            <a:picLocks noChangeAspect="1"/>
          </p:cNvPicPr>
          <p:nvPr/>
        </p:nvPicPr>
        <p:blipFill>
          <a:blip r:embed="rId2"/>
          <a:stretch>
            <a:fillRect/>
          </a:stretch>
        </p:blipFill>
        <p:spPr>
          <a:xfrm>
            <a:off x="5532800" y="900899"/>
            <a:ext cx="6419713" cy="4898086"/>
          </a:xfrm>
          <a:prstGeom prst="rect">
            <a:avLst/>
          </a:prstGeom>
        </p:spPr>
      </p:pic>
    </p:spTree>
    <p:extLst>
      <p:ext uri="{BB962C8B-B14F-4D97-AF65-F5344CB8AC3E}">
        <p14:creationId xmlns:p14="http://schemas.microsoft.com/office/powerpoint/2010/main" val="844730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31845-60B0-4A3C-84D5-B504ED7D1F6B}"/>
              </a:ext>
            </a:extLst>
          </p:cNvPr>
          <p:cNvSpPr>
            <a:spLocks noGrp="1"/>
          </p:cNvSpPr>
          <p:nvPr>
            <p:ph type="title"/>
          </p:nvPr>
        </p:nvSpPr>
        <p:spPr>
          <a:xfrm>
            <a:off x="1080000" y="540033"/>
            <a:ext cx="4426782" cy="1331604"/>
          </a:xfrm>
        </p:spPr>
        <p:txBody>
          <a:bodyPr anchor="b">
            <a:normAutofit/>
          </a:bodyPr>
          <a:lstStyle/>
          <a:p>
            <a:pPr algn="ctr"/>
            <a:r>
              <a:rPr lang="en-US" dirty="0"/>
              <a:t>Arima: Mean prediction</a:t>
            </a:r>
          </a:p>
        </p:txBody>
      </p:sp>
      <p:cxnSp>
        <p:nvCxnSpPr>
          <p:cNvPr id="12" name="Straight Connector 1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21AD845-DE8D-484F-BB2E-CD7F2BBEF7D3}"/>
              </a:ext>
            </a:extLst>
          </p:cNvPr>
          <p:cNvSpPr>
            <a:spLocks noGrp="1"/>
          </p:cNvSpPr>
          <p:nvPr>
            <p:ph idx="1"/>
          </p:nvPr>
        </p:nvSpPr>
        <p:spPr>
          <a:xfrm>
            <a:off x="1080000" y="2759076"/>
            <a:ext cx="4460874" cy="3009899"/>
          </a:xfrm>
        </p:spPr>
        <p:txBody>
          <a:bodyPr>
            <a:normAutofit/>
          </a:bodyPr>
          <a:lstStyle/>
          <a:p>
            <a:r>
              <a:rPr lang="en-US" dirty="0"/>
              <a:t>Daily shows a slight increase in the mean prediction</a:t>
            </a:r>
          </a:p>
          <a:p>
            <a:endParaRPr lang="en-US" dirty="0"/>
          </a:p>
          <a:p>
            <a:r>
              <a:rPr lang="en-US" dirty="0"/>
              <a:t>Weekly shows the market staying the same over time. (Something possibly wrong here) – Proves this data set is not great for predication.</a:t>
            </a:r>
          </a:p>
        </p:txBody>
      </p:sp>
      <p:pic>
        <p:nvPicPr>
          <p:cNvPr id="4" name="Picture 3">
            <a:extLst>
              <a:ext uri="{FF2B5EF4-FFF2-40B4-BE49-F238E27FC236}">
                <a16:creationId xmlns:a16="http://schemas.microsoft.com/office/drawing/2014/main" id="{71B2804E-7A02-432F-8AE2-79E6BF9A3267}"/>
              </a:ext>
            </a:extLst>
          </p:cNvPr>
          <p:cNvPicPr>
            <a:picLocks noChangeAspect="1"/>
          </p:cNvPicPr>
          <p:nvPr/>
        </p:nvPicPr>
        <p:blipFill>
          <a:blip r:embed="rId2"/>
          <a:stretch>
            <a:fillRect/>
          </a:stretch>
        </p:blipFill>
        <p:spPr>
          <a:xfrm>
            <a:off x="6654212" y="945758"/>
            <a:ext cx="4996800" cy="1942549"/>
          </a:xfrm>
          <a:prstGeom prst="rect">
            <a:avLst/>
          </a:prstGeom>
        </p:spPr>
      </p:pic>
      <p:pic>
        <p:nvPicPr>
          <p:cNvPr id="5" name="Picture 4">
            <a:extLst>
              <a:ext uri="{FF2B5EF4-FFF2-40B4-BE49-F238E27FC236}">
                <a16:creationId xmlns:a16="http://schemas.microsoft.com/office/drawing/2014/main" id="{F41065F3-F23F-496D-9C43-EDE7CF9456B7}"/>
              </a:ext>
            </a:extLst>
          </p:cNvPr>
          <p:cNvPicPr>
            <a:picLocks noChangeAspect="1"/>
          </p:cNvPicPr>
          <p:nvPr/>
        </p:nvPicPr>
        <p:blipFill>
          <a:blip r:embed="rId3"/>
          <a:stretch>
            <a:fillRect/>
          </a:stretch>
        </p:blipFill>
        <p:spPr>
          <a:xfrm>
            <a:off x="6620874" y="3429000"/>
            <a:ext cx="4996800" cy="1623048"/>
          </a:xfrm>
          <a:prstGeom prst="rect">
            <a:avLst/>
          </a:prstGeom>
        </p:spPr>
      </p:pic>
    </p:spTree>
    <p:extLst>
      <p:ext uri="{BB962C8B-B14F-4D97-AF65-F5344CB8AC3E}">
        <p14:creationId xmlns:p14="http://schemas.microsoft.com/office/powerpoint/2010/main" val="4049801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GARCH: Generalized Autoregressive Conditional Heteroskedasticity model"/>
          <p:cNvSpPr txBox="1">
            <a:spLocks noGrp="1"/>
          </p:cNvSpPr>
          <p:nvPr>
            <p:ph type="title"/>
          </p:nvPr>
        </p:nvSpPr>
        <p:spPr>
          <a:xfrm>
            <a:off x="1082674" y="499782"/>
            <a:ext cx="10026651" cy="958289"/>
          </a:xfrm>
          <a:prstGeom prst="rect">
            <a:avLst/>
          </a:prstGeom>
        </p:spPr>
        <p:txBody>
          <a:bodyPr anchor="ctr">
            <a:noAutofit/>
          </a:bodyPr>
          <a:lstStyle>
            <a:lvl1pPr algn="ctr"/>
          </a:lstStyle>
          <a:p>
            <a:r>
              <a:t>GARCH: Generalized Autoregressive Conditional Heteroskedasticity model</a:t>
            </a:r>
          </a:p>
        </p:txBody>
      </p:sp>
      <p:sp>
        <p:nvSpPr>
          <p:cNvPr id="331" name="The Generalized Autoregressive Conditional Heteroskedasticity model have a foundation on making &quot;Volatility clustering”.…"/>
          <p:cNvSpPr txBox="1">
            <a:spLocks noGrp="1"/>
          </p:cNvSpPr>
          <p:nvPr>
            <p:ph type="body" idx="1"/>
          </p:nvPr>
        </p:nvSpPr>
        <p:spPr>
          <a:xfrm>
            <a:off x="1079500" y="1541289"/>
            <a:ext cx="10026650" cy="4846811"/>
          </a:xfrm>
          <a:prstGeom prst="rect">
            <a:avLst/>
          </a:prstGeom>
        </p:spPr>
        <p:txBody>
          <a:bodyPr/>
          <a:lstStyle/>
          <a:p>
            <a:r>
              <a:t>The Generalized Autoregressive Conditional Heteroskedasticity model have a foundation on making "Volatility clustering”.</a:t>
            </a:r>
          </a:p>
          <a:p>
            <a:r>
              <a:t>Volatility is highly synonymous with risk. If we can effectively forecast volatility then we will be able to price options more accurately and create more sophisticated risk management tools.</a:t>
            </a:r>
          </a:p>
          <a:p>
            <a:r>
              <a:t>Heteroskedasticity happens when the standard deviations of a predicted variable, monitored over different values of an independent variable or as related to prior time periods, are non-constant.</a:t>
            </a:r>
          </a:p>
          <a:p>
            <a:r>
              <a:t>Conditional heteroskedasticity identifies non-constant volatility related to prior period's (e.g., daily) volatility.</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ime series plot of DJI data"/>
          <p:cNvSpPr txBox="1">
            <a:spLocks noGrp="1"/>
          </p:cNvSpPr>
          <p:nvPr>
            <p:ph type="title"/>
          </p:nvPr>
        </p:nvSpPr>
        <p:spPr>
          <a:prstGeom prst="rect">
            <a:avLst/>
          </a:prstGeom>
        </p:spPr>
        <p:txBody>
          <a:bodyPr anchor="ctr"/>
          <a:lstStyle>
            <a:lvl1pPr algn="ctr"/>
          </a:lstStyle>
          <a:p>
            <a:r>
              <a:t>Time series plot of DJI data</a:t>
            </a:r>
          </a:p>
        </p:txBody>
      </p:sp>
      <p:pic>
        <p:nvPicPr>
          <p:cNvPr id="334" name="Picture Placeholder 2" descr="Picture Placeholder 2"/>
          <p:cNvPicPr>
            <a:picLocks noGrp="1" noChangeAspect="1"/>
          </p:cNvPicPr>
          <p:nvPr>
            <p:ph type="pic" idx="13"/>
          </p:nvPr>
        </p:nvPicPr>
        <p:blipFill>
          <a:blip r:embed="rId2"/>
          <a:srcRect l="200" r="18307"/>
          <a:stretch>
            <a:fillRect/>
          </a:stretch>
        </p:blipFill>
        <p:spPr>
          <a:xfrm>
            <a:off x="6677606" y="1665259"/>
            <a:ext cx="3905136" cy="448182"/>
          </a:xfrm>
          <a:prstGeom prst="rect">
            <a:avLst/>
          </a:prstGeom>
        </p:spPr>
      </p:pic>
      <p:sp>
        <p:nvSpPr>
          <p:cNvPr id="335" name="Here’s the plot that shows the time-series for Dow Jones Industrial Averages data from the year 2000 to 2020."/>
          <p:cNvSpPr txBox="1">
            <a:spLocks noGrp="1"/>
          </p:cNvSpPr>
          <p:nvPr>
            <p:ph type="body" sz="quarter" idx="1"/>
          </p:nvPr>
        </p:nvSpPr>
        <p:spPr>
          <a:prstGeom prst="rect">
            <a:avLst/>
          </a:prstGeom>
        </p:spPr>
        <p:txBody>
          <a:bodyPr/>
          <a:lstStyle>
            <a:lvl1pPr marL="360000" indent="-360000">
              <a:buClr>
                <a:srgbClr val="84B9D6"/>
              </a:buClr>
              <a:buSzPct val="100000"/>
              <a:buChar char="·"/>
            </a:lvl1pPr>
          </a:lstStyle>
          <a:p>
            <a:r>
              <a:t>Here’s the plot that shows the time-series for Dow Jones Industrial Averages data from the year 2000 to 2020.</a:t>
            </a:r>
          </a:p>
        </p:txBody>
      </p:sp>
      <p:pic>
        <p:nvPicPr>
          <p:cNvPr id="336" name="CB1F678D-DB1E-4CAB-B438-469F53C2B5D1.png" descr="CB1F678D-DB1E-4CAB-B438-469F53C2B5D1.png"/>
          <p:cNvPicPr>
            <a:picLocks noChangeAspect="1"/>
          </p:cNvPicPr>
          <p:nvPr/>
        </p:nvPicPr>
        <p:blipFill>
          <a:blip r:embed="rId3"/>
          <a:stretch>
            <a:fillRect/>
          </a:stretch>
        </p:blipFill>
        <p:spPr>
          <a:xfrm>
            <a:off x="5478708" y="2499707"/>
            <a:ext cx="6053108" cy="3749565"/>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8D7C1-9875-40B3-940F-AE036C7F0CBA}"/>
              </a:ext>
            </a:extLst>
          </p:cNvPr>
          <p:cNvSpPr>
            <a:spLocks noGrp="1"/>
          </p:cNvSpPr>
          <p:nvPr>
            <p:ph type="title"/>
          </p:nvPr>
        </p:nvSpPr>
        <p:spPr>
          <a:xfrm>
            <a:off x="1079500" y="541454"/>
            <a:ext cx="10026650" cy="655637"/>
          </a:xfrm>
        </p:spPr>
        <p:txBody>
          <a:bodyPr>
            <a:noAutofit/>
          </a:bodyPr>
          <a:lstStyle/>
          <a:p>
            <a:r>
              <a:rPr lang="en-US" sz="5400" dirty="0"/>
              <a:t>Goal</a:t>
            </a:r>
          </a:p>
        </p:txBody>
      </p:sp>
      <p:sp>
        <p:nvSpPr>
          <p:cNvPr id="3" name="Content Placeholder 2">
            <a:extLst>
              <a:ext uri="{FF2B5EF4-FFF2-40B4-BE49-F238E27FC236}">
                <a16:creationId xmlns:a16="http://schemas.microsoft.com/office/drawing/2014/main" id="{F90053F6-3111-4912-B11E-43AEF35AAFFC}"/>
              </a:ext>
            </a:extLst>
          </p:cNvPr>
          <p:cNvSpPr>
            <a:spLocks noGrp="1"/>
          </p:cNvSpPr>
          <p:nvPr>
            <p:ph idx="1"/>
          </p:nvPr>
        </p:nvSpPr>
        <p:spPr/>
        <p:txBody>
          <a:bodyPr>
            <a:normAutofit lnSpcReduction="10000"/>
          </a:bodyPr>
          <a:lstStyle/>
          <a:p>
            <a:pPr algn="l"/>
            <a:r>
              <a:rPr lang="en-US" sz="2800" dirty="0">
                <a:latin typeface="LMRoman10-Regular"/>
              </a:rPr>
              <a:t>A</a:t>
            </a:r>
            <a:r>
              <a:rPr lang="en-US" sz="2800" b="0" i="0" u="none" strike="noStrike" baseline="0" dirty="0">
                <a:latin typeface="LMRoman10-Regular"/>
              </a:rPr>
              <a:t>nalyze the moving average index of the Dow Jones using a Time Series and ARIMA model.</a:t>
            </a:r>
          </a:p>
          <a:p>
            <a:pPr algn="l"/>
            <a:endParaRPr lang="en-US" sz="2800" b="0" i="0" u="none" strike="noStrike" baseline="0" dirty="0">
              <a:latin typeface="LMRoman10-Regular"/>
            </a:endParaRPr>
          </a:p>
          <a:p>
            <a:pPr algn="l"/>
            <a:r>
              <a:rPr lang="en-US" sz="2800" b="0" i="0" u="none" strike="noStrike" baseline="0" dirty="0">
                <a:latin typeface="LMRoman10-Regular"/>
              </a:rPr>
              <a:t>In our analysis we aim to predict one day or one week in the future of the index. </a:t>
            </a:r>
          </a:p>
          <a:p>
            <a:pPr algn="l"/>
            <a:endParaRPr lang="en-US" sz="2800" b="0" i="0" u="none" strike="noStrike" baseline="0" dirty="0">
              <a:latin typeface="LMRoman10-Regular"/>
            </a:endParaRPr>
          </a:p>
          <a:p>
            <a:pPr algn="l"/>
            <a:r>
              <a:rPr lang="en-US" sz="2800" b="0" i="0" u="none" strike="noStrike" baseline="0" dirty="0">
                <a:latin typeface="LMRoman10-Regular"/>
              </a:rPr>
              <a:t>Analyze our prediction.</a:t>
            </a:r>
            <a:endParaRPr lang="en-US" sz="2800" dirty="0"/>
          </a:p>
        </p:txBody>
      </p:sp>
    </p:spTree>
    <p:extLst>
      <p:ext uri="{BB962C8B-B14F-4D97-AF65-F5344CB8AC3E}">
        <p14:creationId xmlns:p14="http://schemas.microsoft.com/office/powerpoint/2010/main" val="2276317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Log Returns plots"/>
          <p:cNvSpPr txBox="1">
            <a:spLocks noGrp="1"/>
          </p:cNvSpPr>
          <p:nvPr>
            <p:ph type="title"/>
          </p:nvPr>
        </p:nvSpPr>
        <p:spPr>
          <a:prstGeom prst="rect">
            <a:avLst/>
          </a:prstGeom>
        </p:spPr>
        <p:txBody>
          <a:bodyPr anchor="ctr"/>
          <a:lstStyle>
            <a:lvl1pPr algn="ctr"/>
          </a:lstStyle>
          <a:p>
            <a:r>
              <a:t>Log Returns plots</a:t>
            </a:r>
          </a:p>
        </p:txBody>
      </p:sp>
      <p:sp>
        <p:nvSpPr>
          <p:cNvPr id="339" name="The plot on the top shows the daily log-returns for our data, and the plot on the bottom shows the weekly log-returns for our data."/>
          <p:cNvSpPr txBox="1">
            <a:spLocks noGrp="1"/>
          </p:cNvSpPr>
          <p:nvPr>
            <p:ph type="body" sz="quarter" idx="1"/>
          </p:nvPr>
        </p:nvSpPr>
        <p:spPr>
          <a:prstGeom prst="rect">
            <a:avLst/>
          </a:prstGeom>
        </p:spPr>
        <p:txBody>
          <a:bodyPr/>
          <a:lstStyle>
            <a:lvl1pPr marL="360000" indent="-360000">
              <a:buClr>
                <a:srgbClr val="84B9D6"/>
              </a:buClr>
              <a:buSzPct val="100000"/>
              <a:buChar char="·"/>
            </a:lvl1pPr>
          </a:lstStyle>
          <a:p>
            <a:r>
              <a:t>The plot on the top shows the daily log-returns for our data, and the plot on the bottom shows the weekly log-returns for our data.</a:t>
            </a:r>
          </a:p>
        </p:txBody>
      </p:sp>
      <p:pic>
        <p:nvPicPr>
          <p:cNvPr id="340" name="2BD5D748-829F-4FC9-A116-2F7D37B35F83.png" descr="2BD5D748-829F-4FC9-A116-2F7D37B35F83.png"/>
          <p:cNvPicPr>
            <a:picLocks noChangeAspect="1"/>
          </p:cNvPicPr>
          <p:nvPr/>
        </p:nvPicPr>
        <p:blipFill>
          <a:blip r:embed="rId2"/>
          <a:stretch>
            <a:fillRect/>
          </a:stretch>
        </p:blipFill>
        <p:spPr>
          <a:xfrm>
            <a:off x="6247115" y="663204"/>
            <a:ext cx="4661309" cy="2709467"/>
          </a:xfrm>
          <a:prstGeom prst="rect">
            <a:avLst/>
          </a:prstGeom>
          <a:ln w="12700">
            <a:miter lim="400000"/>
          </a:ln>
        </p:spPr>
      </p:pic>
      <p:pic>
        <p:nvPicPr>
          <p:cNvPr id="341" name="5BE5B3AB-69CA-4213-BCB5-3FA5FB98AFE3.png" descr="5BE5B3AB-69CA-4213-BCB5-3FA5FB98AFE3.png"/>
          <p:cNvPicPr>
            <a:picLocks noChangeAspect="1"/>
          </p:cNvPicPr>
          <p:nvPr/>
        </p:nvPicPr>
        <p:blipFill>
          <a:blip r:embed="rId3"/>
          <a:srcRect l="1667" t="13023" r="1667"/>
          <a:stretch>
            <a:fillRect/>
          </a:stretch>
        </p:blipFill>
        <p:spPr>
          <a:xfrm>
            <a:off x="6247121" y="3683724"/>
            <a:ext cx="4661351" cy="2621358"/>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Boxplots"/>
          <p:cNvSpPr txBox="1">
            <a:spLocks noGrp="1"/>
          </p:cNvSpPr>
          <p:nvPr>
            <p:ph type="title"/>
          </p:nvPr>
        </p:nvSpPr>
        <p:spPr>
          <a:xfrm>
            <a:off x="1079500" y="403225"/>
            <a:ext cx="9494591" cy="979048"/>
          </a:xfrm>
          <a:prstGeom prst="rect">
            <a:avLst/>
          </a:prstGeom>
        </p:spPr>
        <p:txBody>
          <a:bodyPr anchor="ctr"/>
          <a:lstStyle>
            <a:lvl1pPr algn="ctr"/>
          </a:lstStyle>
          <a:p>
            <a:r>
              <a:t>Boxplots</a:t>
            </a:r>
          </a:p>
        </p:txBody>
      </p:sp>
      <p:pic>
        <p:nvPicPr>
          <p:cNvPr id="344" name="98FA1A76-6AE3-4F51-952A-8165A6774E96.png" descr="98FA1A76-6AE3-4F51-952A-8165A6774E96.png"/>
          <p:cNvPicPr>
            <a:picLocks noChangeAspect="1"/>
          </p:cNvPicPr>
          <p:nvPr/>
        </p:nvPicPr>
        <p:blipFill>
          <a:blip r:embed="rId2"/>
          <a:stretch>
            <a:fillRect/>
          </a:stretch>
        </p:blipFill>
        <p:spPr>
          <a:xfrm>
            <a:off x="505686" y="1757846"/>
            <a:ext cx="5455605" cy="3342308"/>
          </a:xfrm>
          <a:prstGeom prst="rect">
            <a:avLst/>
          </a:prstGeom>
          <a:ln w="12700">
            <a:miter lim="400000"/>
          </a:ln>
        </p:spPr>
      </p:pic>
      <p:pic>
        <p:nvPicPr>
          <p:cNvPr id="345" name="05539897-DA15-48C2-A2C2-431EFC37BCAF.png" descr="05539897-DA15-48C2-A2C2-431EFC37BCAF.png"/>
          <p:cNvPicPr>
            <a:picLocks noChangeAspect="1"/>
          </p:cNvPicPr>
          <p:nvPr/>
        </p:nvPicPr>
        <p:blipFill>
          <a:blip r:embed="rId3"/>
          <a:stretch>
            <a:fillRect/>
          </a:stretch>
        </p:blipFill>
        <p:spPr>
          <a:xfrm>
            <a:off x="6252143" y="1757846"/>
            <a:ext cx="5347692" cy="3342308"/>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Density plots"/>
          <p:cNvSpPr txBox="1">
            <a:spLocks noGrp="1"/>
          </p:cNvSpPr>
          <p:nvPr>
            <p:ph type="title"/>
          </p:nvPr>
        </p:nvSpPr>
        <p:spPr>
          <a:xfrm>
            <a:off x="1082674" y="567587"/>
            <a:ext cx="10026651" cy="655638"/>
          </a:xfrm>
          <a:prstGeom prst="rect">
            <a:avLst/>
          </a:prstGeom>
        </p:spPr>
        <p:txBody>
          <a:bodyPr anchor="ctr"/>
          <a:lstStyle>
            <a:lvl1pPr algn="ctr"/>
          </a:lstStyle>
          <a:p>
            <a:r>
              <a:t>Density plots</a:t>
            </a:r>
          </a:p>
        </p:txBody>
      </p:sp>
      <p:pic>
        <p:nvPicPr>
          <p:cNvPr id="348" name="1A731745-4B98-4B25-805C-2795EF445478.png" descr="1A731745-4B98-4B25-805C-2795EF445478.png"/>
          <p:cNvPicPr>
            <a:picLocks noChangeAspect="1"/>
          </p:cNvPicPr>
          <p:nvPr/>
        </p:nvPicPr>
        <p:blipFill>
          <a:blip r:embed="rId2"/>
          <a:stretch>
            <a:fillRect/>
          </a:stretch>
        </p:blipFill>
        <p:spPr>
          <a:xfrm>
            <a:off x="207909" y="1951390"/>
            <a:ext cx="5793694" cy="3621059"/>
          </a:xfrm>
          <a:prstGeom prst="rect">
            <a:avLst/>
          </a:prstGeom>
          <a:ln w="12700">
            <a:miter lim="400000"/>
          </a:ln>
        </p:spPr>
      </p:pic>
      <p:pic>
        <p:nvPicPr>
          <p:cNvPr id="349" name="005E670E-6CB5-4984-AE58-B397424C2B00.png" descr="005E670E-6CB5-4984-AE58-B397424C2B00.png"/>
          <p:cNvPicPr>
            <a:picLocks noChangeAspect="1"/>
          </p:cNvPicPr>
          <p:nvPr/>
        </p:nvPicPr>
        <p:blipFill>
          <a:blip r:embed="rId3"/>
          <a:stretch>
            <a:fillRect/>
          </a:stretch>
        </p:blipFill>
        <p:spPr>
          <a:xfrm>
            <a:off x="6231733" y="1951390"/>
            <a:ext cx="5793694" cy="3621059"/>
          </a:xfrm>
          <a:prstGeom prst="rect">
            <a:avLst/>
          </a:prstGeom>
          <a:ln w="12700">
            <a:miter lim="400000"/>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Q-Q plots"/>
          <p:cNvSpPr txBox="1">
            <a:spLocks noGrp="1"/>
          </p:cNvSpPr>
          <p:nvPr>
            <p:ph type="title"/>
          </p:nvPr>
        </p:nvSpPr>
        <p:spPr>
          <a:xfrm>
            <a:off x="1082675" y="504209"/>
            <a:ext cx="10026651" cy="655638"/>
          </a:xfrm>
          <a:prstGeom prst="rect">
            <a:avLst/>
          </a:prstGeom>
        </p:spPr>
        <p:txBody>
          <a:bodyPr anchor="ctr"/>
          <a:lstStyle>
            <a:lvl1pPr algn="ctr"/>
          </a:lstStyle>
          <a:p>
            <a:r>
              <a:t>Q-Q plots</a:t>
            </a:r>
          </a:p>
        </p:txBody>
      </p:sp>
      <p:pic>
        <p:nvPicPr>
          <p:cNvPr id="352" name="B001EE5C-38EE-45C3-B67C-5F20629FF7A8.png" descr="B001EE5C-38EE-45C3-B67C-5F20629FF7A8.png"/>
          <p:cNvPicPr>
            <a:picLocks noChangeAspect="1"/>
          </p:cNvPicPr>
          <p:nvPr/>
        </p:nvPicPr>
        <p:blipFill>
          <a:blip r:embed="rId2"/>
          <a:stretch>
            <a:fillRect/>
          </a:stretch>
        </p:blipFill>
        <p:spPr>
          <a:xfrm>
            <a:off x="6129856" y="1530066"/>
            <a:ext cx="5900985" cy="3688115"/>
          </a:xfrm>
          <a:prstGeom prst="rect">
            <a:avLst/>
          </a:prstGeom>
          <a:ln w="12700">
            <a:miter lim="400000"/>
          </a:ln>
        </p:spPr>
      </p:pic>
      <p:pic>
        <p:nvPicPr>
          <p:cNvPr id="353" name="72A49412-6BEE-4FE7-BE6B-A38F34A6B4A7.png" descr="72A49412-6BEE-4FE7-BE6B-A38F34A6B4A7.png"/>
          <p:cNvPicPr>
            <a:picLocks noChangeAspect="1"/>
          </p:cNvPicPr>
          <p:nvPr/>
        </p:nvPicPr>
        <p:blipFill>
          <a:blip r:embed="rId3"/>
          <a:stretch>
            <a:fillRect/>
          </a:stretch>
        </p:blipFill>
        <p:spPr>
          <a:xfrm>
            <a:off x="150565" y="1530066"/>
            <a:ext cx="5900983" cy="3688115"/>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Outlier detection"/>
          <p:cNvSpPr txBox="1">
            <a:spLocks noGrp="1"/>
          </p:cNvSpPr>
          <p:nvPr>
            <p:ph type="title"/>
          </p:nvPr>
        </p:nvSpPr>
        <p:spPr>
          <a:prstGeom prst="rect">
            <a:avLst/>
          </a:prstGeom>
        </p:spPr>
        <p:txBody>
          <a:bodyPr anchor="ctr"/>
          <a:lstStyle>
            <a:lvl1pPr algn="ctr"/>
          </a:lstStyle>
          <a:p>
            <a:r>
              <a:t>Outlier detection</a:t>
            </a:r>
          </a:p>
        </p:txBody>
      </p:sp>
      <p:sp>
        <p:nvSpPr>
          <p:cNvPr id="356" name="The outliers in the daily log-returns graph are seen in the picture on the right."/>
          <p:cNvSpPr txBox="1">
            <a:spLocks noGrp="1"/>
          </p:cNvSpPr>
          <p:nvPr>
            <p:ph type="body" sz="quarter" idx="1"/>
          </p:nvPr>
        </p:nvSpPr>
        <p:spPr>
          <a:prstGeom prst="rect">
            <a:avLst/>
          </a:prstGeom>
        </p:spPr>
        <p:txBody>
          <a:bodyPr/>
          <a:lstStyle>
            <a:lvl1pPr marL="360000" indent="-360000">
              <a:buClr>
                <a:srgbClr val="84B9D6"/>
              </a:buClr>
              <a:buSzPct val="100000"/>
              <a:buChar char="·"/>
            </a:lvl1pPr>
          </a:lstStyle>
          <a:p>
            <a:r>
              <a:t>The outliers in the daily log-returns graph are seen in the picture on the right.</a:t>
            </a:r>
          </a:p>
        </p:txBody>
      </p:sp>
      <p:pic>
        <p:nvPicPr>
          <p:cNvPr id="357" name="E86FC63D-7545-448B-A198-19A0BCB53953.png" descr="E86FC63D-7545-448B-A198-19A0BCB53953.png"/>
          <p:cNvPicPr>
            <a:picLocks noChangeAspect="1"/>
          </p:cNvPicPr>
          <p:nvPr/>
        </p:nvPicPr>
        <p:blipFill>
          <a:blip r:embed="rId2"/>
          <a:srcRect l="2434" t="8682" r="2434" b="1657"/>
          <a:stretch>
            <a:fillRect/>
          </a:stretch>
        </p:blipFill>
        <p:spPr>
          <a:xfrm>
            <a:off x="5370687" y="1530349"/>
            <a:ext cx="6446666" cy="3797464"/>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FORECASTING WITh GARCH MODEL"/>
          <p:cNvSpPr txBox="1">
            <a:spLocks noGrp="1"/>
          </p:cNvSpPr>
          <p:nvPr>
            <p:ph type="title"/>
          </p:nvPr>
        </p:nvSpPr>
        <p:spPr>
          <a:xfrm>
            <a:off x="1079500" y="283220"/>
            <a:ext cx="4783238" cy="1208724"/>
          </a:xfrm>
          <a:prstGeom prst="rect">
            <a:avLst/>
          </a:prstGeom>
        </p:spPr>
        <p:txBody>
          <a:bodyPr anchor="ctr"/>
          <a:lstStyle>
            <a:lvl1pPr algn="ctr"/>
          </a:lstStyle>
          <a:p>
            <a:r>
              <a:t>FORECASTING WITh GARCH MODEL </a:t>
            </a:r>
          </a:p>
        </p:txBody>
      </p:sp>
      <p:sp>
        <p:nvSpPr>
          <p:cNvPr id="360" name="Here, is the prediction done by GARCH model on DJI data.…"/>
          <p:cNvSpPr txBox="1">
            <a:spLocks noGrp="1"/>
          </p:cNvSpPr>
          <p:nvPr>
            <p:ph type="body" sz="half" idx="1"/>
          </p:nvPr>
        </p:nvSpPr>
        <p:spPr>
          <a:xfrm>
            <a:off x="1079500" y="1574899"/>
            <a:ext cx="4783238" cy="4911875"/>
          </a:xfrm>
          <a:prstGeom prst="rect">
            <a:avLst/>
          </a:prstGeom>
        </p:spPr>
        <p:txBody>
          <a:bodyPr/>
          <a:lstStyle/>
          <a:p>
            <a:pPr marL="360000" indent="-360000">
              <a:buClr>
                <a:srgbClr val="84B9D6"/>
              </a:buClr>
              <a:buSzPct val="100000"/>
              <a:buChar char="·"/>
            </a:pPr>
            <a:r>
              <a:t>Here, is the prediction done by GARCH model on DJI data.</a:t>
            </a:r>
          </a:p>
          <a:p>
            <a:pPr marL="360000" indent="-360000">
              <a:buClr>
                <a:srgbClr val="84B9D6"/>
              </a:buClr>
              <a:buSzPct val="100000"/>
              <a:buChar char="·"/>
            </a:pPr>
            <a:r>
              <a:t>ARMA(2,2) + GARCH(1,1) models are used in order to forecast our predictions. Here ARMA model is the mean model and GARCH is the variance model. </a:t>
            </a:r>
          </a:p>
          <a:p>
            <a:pPr marL="360000" indent="-360000">
              <a:buClr>
                <a:srgbClr val="84B9D6"/>
              </a:buClr>
              <a:buSzPct val="100000"/>
              <a:buChar char="·"/>
            </a:pPr>
            <a:r>
              <a:t>Here, we have taken testing size to be 40(out.sample = 40) and calculated the averages for the next 40 days(n.ahead = 40).</a:t>
            </a:r>
          </a:p>
        </p:txBody>
      </p:sp>
      <p:pic>
        <p:nvPicPr>
          <p:cNvPr id="361" name="7D661D52-8970-431C-89B3-D0526E6BEA77.png" descr="7D661D52-8970-431C-89B3-D0526E6BEA77.png"/>
          <p:cNvPicPr>
            <a:picLocks noChangeAspect="1"/>
          </p:cNvPicPr>
          <p:nvPr/>
        </p:nvPicPr>
        <p:blipFill>
          <a:blip r:embed="rId2"/>
          <a:srcRect t="11731"/>
          <a:stretch>
            <a:fillRect/>
          </a:stretch>
        </p:blipFill>
        <p:spPr>
          <a:xfrm>
            <a:off x="6138395" y="3073926"/>
            <a:ext cx="5215406" cy="2877217"/>
          </a:xfrm>
          <a:prstGeom prst="rect">
            <a:avLst/>
          </a:prstGeom>
          <a:ln w="12700">
            <a:miter lim="400000"/>
          </a:ln>
        </p:spPr>
      </p:pic>
      <p:pic>
        <p:nvPicPr>
          <p:cNvPr id="362" name="Screen Shot 2020-12-16 at 1.08.38 AM.png" descr="Screen Shot 2020-12-16 at 1.08.38 AM.png"/>
          <p:cNvPicPr>
            <a:picLocks noChangeAspect="1"/>
          </p:cNvPicPr>
          <p:nvPr/>
        </p:nvPicPr>
        <p:blipFill>
          <a:blip r:embed="rId3"/>
          <a:stretch>
            <a:fillRect/>
          </a:stretch>
        </p:blipFill>
        <p:spPr>
          <a:xfrm>
            <a:off x="6011906" y="872772"/>
            <a:ext cx="5468314" cy="1401970"/>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 name="Picture Placeholder 2" descr="Picture Placeholder 2"/>
          <p:cNvPicPr>
            <a:picLocks noGrp="1" noChangeAspect="1"/>
          </p:cNvPicPr>
          <p:nvPr>
            <p:ph type="pic" idx="13"/>
          </p:nvPr>
        </p:nvPicPr>
        <p:blipFill>
          <a:blip r:embed="rId2"/>
          <a:srcRect l="1205" t="11656" r="4291" b="1876"/>
          <a:stretch>
            <a:fillRect/>
          </a:stretch>
        </p:blipFill>
        <p:spPr>
          <a:xfrm>
            <a:off x="493960" y="431932"/>
            <a:ext cx="5499114" cy="3144715"/>
          </a:xfrm>
          <a:prstGeom prst="rect">
            <a:avLst/>
          </a:prstGeom>
        </p:spPr>
      </p:pic>
      <p:pic>
        <p:nvPicPr>
          <p:cNvPr id="365" name="Screen Shot 2020-12-16 at 1.09.00 AM.png" descr="Screen Shot 2020-12-16 at 1.09.00 AM.png"/>
          <p:cNvPicPr>
            <a:picLocks noChangeAspect="1"/>
          </p:cNvPicPr>
          <p:nvPr/>
        </p:nvPicPr>
        <p:blipFill>
          <a:blip r:embed="rId3"/>
          <a:srcRect l="339" t="10379" r="2592" b="3468"/>
          <a:stretch>
            <a:fillRect/>
          </a:stretch>
        </p:blipFill>
        <p:spPr>
          <a:xfrm>
            <a:off x="6035873" y="3246375"/>
            <a:ext cx="5818193" cy="3227417"/>
          </a:xfrm>
          <a:prstGeom prst="rect">
            <a:avLst/>
          </a:prstGeom>
          <a:ln w="12700">
            <a:miter lim="400000"/>
          </a:ln>
        </p:spPr>
      </p:pic>
      <p:pic>
        <p:nvPicPr>
          <p:cNvPr id="366" name="Screen Shot 2020-12-16 at 1.29.09 AM.png" descr="Screen Shot 2020-12-16 at 1.29.09 AM.png"/>
          <p:cNvPicPr>
            <a:picLocks noChangeAspect="1"/>
          </p:cNvPicPr>
          <p:nvPr/>
        </p:nvPicPr>
        <p:blipFill>
          <a:blip r:embed="rId4"/>
          <a:stretch>
            <a:fillRect/>
          </a:stretch>
        </p:blipFill>
        <p:spPr>
          <a:xfrm>
            <a:off x="8654694" y="360460"/>
            <a:ext cx="2716240" cy="2783935"/>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Residuals and Squared Residuals"/>
          <p:cNvSpPr txBox="1">
            <a:spLocks noGrp="1"/>
          </p:cNvSpPr>
          <p:nvPr>
            <p:ph type="title"/>
          </p:nvPr>
        </p:nvSpPr>
        <p:spPr>
          <a:prstGeom prst="rect">
            <a:avLst/>
          </a:prstGeom>
        </p:spPr>
        <p:txBody>
          <a:bodyPr anchor="ctr"/>
          <a:lstStyle>
            <a:lvl1pPr algn="ctr"/>
          </a:lstStyle>
          <a:p>
            <a:r>
              <a:t>Residuals and Squared Residuals</a:t>
            </a:r>
          </a:p>
        </p:txBody>
      </p:sp>
      <p:sp>
        <p:nvSpPr>
          <p:cNvPr id="369" name="The  plots show the residual plots.…"/>
          <p:cNvSpPr txBox="1">
            <a:spLocks noGrp="1"/>
          </p:cNvSpPr>
          <p:nvPr>
            <p:ph type="body" sz="half" idx="1"/>
          </p:nvPr>
        </p:nvSpPr>
        <p:spPr>
          <a:xfrm>
            <a:off x="1079500" y="2663824"/>
            <a:ext cx="4790857" cy="3578616"/>
          </a:xfrm>
          <a:prstGeom prst="rect">
            <a:avLst/>
          </a:prstGeom>
        </p:spPr>
        <p:txBody>
          <a:bodyPr/>
          <a:lstStyle/>
          <a:p>
            <a:pPr marL="360000" indent="-360000">
              <a:buClr>
                <a:srgbClr val="84B9D6"/>
              </a:buClr>
              <a:buSzPct val="100000"/>
              <a:buChar char="·"/>
            </a:pPr>
            <a:r>
              <a:t>The  plots show the residual plots.</a:t>
            </a:r>
          </a:p>
          <a:p>
            <a:pPr marL="360000" indent="-360000">
              <a:buClr>
                <a:srgbClr val="84B9D6"/>
              </a:buClr>
              <a:buSzPct val="100000"/>
              <a:buChar char="·"/>
            </a:pPr>
            <a:r>
              <a:t>The first graph is the residual plot with normal residuals after fitting the model. </a:t>
            </a:r>
          </a:p>
          <a:p>
            <a:pPr marL="360000" indent="-360000">
              <a:buClr>
                <a:srgbClr val="84B9D6"/>
              </a:buClr>
              <a:buSzPct val="100000"/>
              <a:buChar char="·"/>
            </a:pPr>
            <a:r>
              <a:t>The second plot is plot  of the squared residuals and the estimated conditional variance.</a:t>
            </a:r>
          </a:p>
        </p:txBody>
      </p:sp>
      <p:pic>
        <p:nvPicPr>
          <p:cNvPr id="370" name="4FE59BD7-BD1F-4DE1-B5CA-9E79D17F8413.png" descr="4FE59BD7-BD1F-4DE1-B5CA-9E79D17F8413.png"/>
          <p:cNvPicPr>
            <a:picLocks noChangeAspect="1"/>
          </p:cNvPicPr>
          <p:nvPr/>
        </p:nvPicPr>
        <p:blipFill>
          <a:blip r:embed="rId2"/>
          <a:srcRect l="1031" t="12154" r="2761" b="2047"/>
          <a:stretch>
            <a:fillRect/>
          </a:stretch>
        </p:blipFill>
        <p:spPr>
          <a:xfrm>
            <a:off x="6487024" y="3681770"/>
            <a:ext cx="5177243" cy="2885714"/>
          </a:xfrm>
          <a:prstGeom prst="rect">
            <a:avLst/>
          </a:prstGeom>
          <a:ln w="12700">
            <a:miter lim="400000"/>
          </a:ln>
        </p:spPr>
      </p:pic>
      <p:pic>
        <p:nvPicPr>
          <p:cNvPr id="371" name="Screen Shot 2020-12-16 at 1.21.21 AM.png" descr="Screen Shot 2020-12-16 at 1.21.21 AM.png"/>
          <p:cNvPicPr>
            <a:picLocks noChangeAspect="1"/>
          </p:cNvPicPr>
          <p:nvPr/>
        </p:nvPicPr>
        <p:blipFill>
          <a:blip r:embed="rId3"/>
          <a:srcRect t="12172" r="1824" b="2350"/>
          <a:stretch>
            <a:fillRect/>
          </a:stretch>
        </p:blipFill>
        <p:spPr>
          <a:xfrm>
            <a:off x="6486834" y="552554"/>
            <a:ext cx="5177459" cy="2817357"/>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DJI Analyzed time series"/>
          <p:cNvSpPr txBox="1">
            <a:spLocks noGrp="1"/>
          </p:cNvSpPr>
          <p:nvPr>
            <p:ph type="title"/>
          </p:nvPr>
        </p:nvSpPr>
        <p:spPr>
          <a:prstGeom prst="rect">
            <a:avLst/>
          </a:prstGeom>
        </p:spPr>
        <p:txBody>
          <a:bodyPr anchor="ctr"/>
          <a:lstStyle>
            <a:lvl1pPr algn="ctr"/>
          </a:lstStyle>
          <a:p>
            <a:r>
              <a:t>DJI Analyzed time series</a:t>
            </a:r>
          </a:p>
        </p:txBody>
      </p:sp>
      <p:sp>
        <p:nvSpPr>
          <p:cNvPr id="374" name="Here is the plot showing the original DJIA log-returns time series with the mean model fit (red line) and the conditional volatility (blue line)."/>
          <p:cNvSpPr txBox="1">
            <a:spLocks noGrp="1"/>
          </p:cNvSpPr>
          <p:nvPr>
            <p:ph type="body" sz="quarter" idx="1"/>
          </p:nvPr>
        </p:nvSpPr>
        <p:spPr>
          <a:prstGeom prst="rect">
            <a:avLst/>
          </a:prstGeom>
        </p:spPr>
        <p:txBody>
          <a:bodyPr anchor="ctr"/>
          <a:lstStyle>
            <a:lvl1pPr marL="360000" indent="-360000">
              <a:buClr>
                <a:srgbClr val="84B9D6"/>
              </a:buClr>
              <a:buSzPct val="100000"/>
              <a:buChar char="·"/>
            </a:lvl1pPr>
          </a:lstStyle>
          <a:p>
            <a:r>
              <a:t>Here is the plot showing the original DJIA log-returns time series with the mean model fit (red line) and the conditional volatility (blue line).</a:t>
            </a:r>
          </a:p>
        </p:txBody>
      </p:sp>
      <p:pic>
        <p:nvPicPr>
          <p:cNvPr id="375" name="D5450CCA-1EC9-431E-96EC-CD0DB428891C.png" descr="D5450CCA-1EC9-431E-96EC-CD0DB428891C.png"/>
          <p:cNvPicPr>
            <a:picLocks noChangeAspect="1"/>
          </p:cNvPicPr>
          <p:nvPr/>
        </p:nvPicPr>
        <p:blipFill>
          <a:blip r:embed="rId2"/>
          <a:stretch>
            <a:fillRect/>
          </a:stretch>
        </p:blipFill>
        <p:spPr>
          <a:xfrm>
            <a:off x="5636531" y="482292"/>
            <a:ext cx="6286300" cy="3928938"/>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Conditional volatility series"/>
          <p:cNvSpPr txBox="1">
            <a:spLocks noGrp="1"/>
          </p:cNvSpPr>
          <p:nvPr>
            <p:ph type="title"/>
          </p:nvPr>
        </p:nvSpPr>
        <p:spPr>
          <a:xfrm>
            <a:off x="410939" y="740902"/>
            <a:ext cx="3905251" cy="1292663"/>
          </a:xfrm>
          <a:prstGeom prst="rect">
            <a:avLst/>
          </a:prstGeom>
        </p:spPr>
        <p:txBody>
          <a:bodyPr anchor="ctr"/>
          <a:lstStyle>
            <a:lvl1pPr algn="ctr"/>
          </a:lstStyle>
          <a:p>
            <a:r>
              <a:t>Conditional volatility series</a:t>
            </a:r>
          </a:p>
        </p:txBody>
      </p:sp>
      <p:sp>
        <p:nvSpPr>
          <p:cNvPr id="378" name="Here is the plot of conditional volatility as a result of our GARCH model on log-returns."/>
          <p:cNvSpPr txBox="1">
            <a:spLocks noGrp="1"/>
          </p:cNvSpPr>
          <p:nvPr>
            <p:ph type="body" sz="quarter" idx="1"/>
          </p:nvPr>
        </p:nvSpPr>
        <p:spPr>
          <a:xfrm>
            <a:off x="477279" y="2566899"/>
            <a:ext cx="3772572" cy="3316954"/>
          </a:xfrm>
          <a:prstGeom prst="rect">
            <a:avLst/>
          </a:prstGeom>
        </p:spPr>
        <p:txBody>
          <a:bodyPr anchor="ctr"/>
          <a:lstStyle>
            <a:lvl1pPr marL="360000" indent="-360000">
              <a:buClr>
                <a:srgbClr val="84B9D6"/>
              </a:buClr>
              <a:buSzPct val="100000"/>
              <a:buChar char="·"/>
            </a:lvl1pPr>
          </a:lstStyle>
          <a:p>
            <a:r>
              <a:t>Here is the plot of conditional volatility as a result of our GARCH model on log-returns.</a:t>
            </a:r>
          </a:p>
        </p:txBody>
      </p:sp>
      <p:pic>
        <p:nvPicPr>
          <p:cNvPr id="379" name="D1AFE21D-EBDA-48EE-ADD2-A172D7D4C904.png" descr="D1AFE21D-EBDA-48EE-ADD2-A172D7D4C904.png"/>
          <p:cNvPicPr>
            <a:picLocks noChangeAspect="1"/>
          </p:cNvPicPr>
          <p:nvPr/>
        </p:nvPicPr>
        <p:blipFill>
          <a:blip r:embed="rId2"/>
          <a:stretch>
            <a:fillRect/>
          </a:stretch>
        </p:blipFill>
        <p:spPr>
          <a:xfrm>
            <a:off x="4529467" y="1207894"/>
            <a:ext cx="7107540" cy="4442212"/>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8D7C1-9875-40B3-940F-AE036C7F0CBA}"/>
              </a:ext>
            </a:extLst>
          </p:cNvPr>
          <p:cNvSpPr>
            <a:spLocks noGrp="1"/>
          </p:cNvSpPr>
          <p:nvPr>
            <p:ph type="title"/>
          </p:nvPr>
        </p:nvSpPr>
        <p:spPr>
          <a:xfrm>
            <a:off x="1079500" y="541454"/>
            <a:ext cx="10026650" cy="655637"/>
          </a:xfrm>
        </p:spPr>
        <p:txBody>
          <a:bodyPr>
            <a:noAutofit/>
          </a:bodyPr>
          <a:lstStyle/>
          <a:p>
            <a:r>
              <a:rPr lang="en-US" sz="5400" dirty="0"/>
              <a:t>The Data</a:t>
            </a:r>
          </a:p>
        </p:txBody>
      </p:sp>
      <p:sp>
        <p:nvSpPr>
          <p:cNvPr id="3" name="Content Placeholder 2">
            <a:extLst>
              <a:ext uri="{FF2B5EF4-FFF2-40B4-BE49-F238E27FC236}">
                <a16:creationId xmlns:a16="http://schemas.microsoft.com/office/drawing/2014/main" id="{F90053F6-3111-4912-B11E-43AEF35AAFFC}"/>
              </a:ext>
            </a:extLst>
          </p:cNvPr>
          <p:cNvSpPr>
            <a:spLocks noGrp="1"/>
          </p:cNvSpPr>
          <p:nvPr>
            <p:ph idx="1"/>
          </p:nvPr>
        </p:nvSpPr>
        <p:spPr>
          <a:xfrm>
            <a:off x="1079500" y="1790700"/>
            <a:ext cx="10026650" cy="4584933"/>
          </a:xfrm>
        </p:spPr>
        <p:txBody>
          <a:bodyPr>
            <a:noAutofit/>
          </a:bodyPr>
          <a:lstStyle/>
          <a:p>
            <a:pPr algn="l"/>
            <a:r>
              <a:rPr lang="en-US" sz="2800" b="0" i="0" u="none" strike="noStrike" baseline="0" dirty="0">
                <a:latin typeface="LMRoman10-Regular"/>
              </a:rPr>
              <a:t>Two data sets, one is index data on a daily basis and the other on a weekly basis. </a:t>
            </a:r>
          </a:p>
          <a:p>
            <a:pPr algn="l"/>
            <a:r>
              <a:rPr lang="en-US" sz="2800" b="0" i="0" u="none" strike="noStrike" baseline="0" dirty="0">
                <a:latin typeface="LMRoman10-Regular"/>
              </a:rPr>
              <a:t>The data starts in 1896 and runs into 2020. </a:t>
            </a:r>
          </a:p>
          <a:p>
            <a:pPr algn="l"/>
            <a:r>
              <a:rPr lang="en-US" sz="2800" b="0" i="0" u="none" strike="noStrike" baseline="0" dirty="0">
                <a:latin typeface="LMRoman10-Regular"/>
              </a:rPr>
              <a:t>Our starting file was the daily index and we wrote a python script to combine in by week. </a:t>
            </a:r>
          </a:p>
          <a:p>
            <a:pPr algn="l"/>
            <a:r>
              <a:rPr lang="en-US" sz="2800" b="0" i="0" u="none" strike="noStrike" baseline="0" dirty="0">
                <a:latin typeface="LMRoman10-Regular"/>
              </a:rPr>
              <a:t>In our analysis we are using the opening data as that days index value.</a:t>
            </a:r>
            <a:endParaRPr lang="en-US" sz="2800" dirty="0"/>
          </a:p>
        </p:txBody>
      </p:sp>
    </p:spTree>
    <p:extLst>
      <p:ext uri="{BB962C8B-B14F-4D97-AF65-F5344CB8AC3E}">
        <p14:creationId xmlns:p14="http://schemas.microsoft.com/office/powerpoint/2010/main" val="3221330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BOX-PLOT OF CONditional Volatility"/>
          <p:cNvSpPr txBox="1">
            <a:spLocks noGrp="1"/>
          </p:cNvSpPr>
          <p:nvPr>
            <p:ph type="title"/>
          </p:nvPr>
        </p:nvSpPr>
        <p:spPr>
          <a:prstGeom prst="rect">
            <a:avLst/>
          </a:prstGeom>
        </p:spPr>
        <p:txBody>
          <a:bodyPr anchor="ctr"/>
          <a:lstStyle>
            <a:lvl1pPr algn="ctr"/>
          </a:lstStyle>
          <a:p>
            <a:r>
              <a:t>BOX-PLOT OF CONditional Volatility</a:t>
            </a:r>
          </a:p>
        </p:txBody>
      </p:sp>
      <p:sp>
        <p:nvSpPr>
          <p:cNvPr id="382" name="Here is the plot of conditional volatility as a result of our GARCH model on log-returns."/>
          <p:cNvSpPr txBox="1">
            <a:spLocks noGrp="1"/>
          </p:cNvSpPr>
          <p:nvPr>
            <p:ph type="body" sz="quarter" idx="1"/>
          </p:nvPr>
        </p:nvSpPr>
        <p:spPr>
          <a:prstGeom prst="rect">
            <a:avLst/>
          </a:prstGeom>
        </p:spPr>
        <p:txBody>
          <a:bodyPr/>
          <a:lstStyle>
            <a:lvl1pPr marL="360000" indent="-360000">
              <a:buClr>
                <a:srgbClr val="84B9D6"/>
              </a:buClr>
              <a:buSzPct val="100000"/>
              <a:buChar char="·"/>
            </a:lvl1pPr>
          </a:lstStyle>
          <a:p>
            <a:r>
              <a:t>Here is the plot of conditional volatility as a result of our GARCH model on log-returns.</a:t>
            </a:r>
          </a:p>
        </p:txBody>
      </p:sp>
      <p:pic>
        <p:nvPicPr>
          <p:cNvPr id="383" name="Screen Shot 2020-12-16 at 1.33.46 AM.png" descr="Screen Shot 2020-12-16 at 1.33.46 AM.png"/>
          <p:cNvPicPr>
            <a:picLocks noChangeAspect="1"/>
          </p:cNvPicPr>
          <p:nvPr/>
        </p:nvPicPr>
        <p:blipFill>
          <a:blip r:embed="rId2"/>
          <a:stretch>
            <a:fillRect/>
          </a:stretch>
        </p:blipFill>
        <p:spPr>
          <a:xfrm>
            <a:off x="5123760" y="1396361"/>
            <a:ext cx="6504445" cy="4065278"/>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Conclusion for GARCH MODEL"/>
          <p:cNvSpPr txBox="1">
            <a:spLocks noGrp="1"/>
          </p:cNvSpPr>
          <p:nvPr>
            <p:ph type="title"/>
          </p:nvPr>
        </p:nvSpPr>
        <p:spPr>
          <a:prstGeom prst="rect">
            <a:avLst/>
          </a:prstGeom>
        </p:spPr>
        <p:txBody>
          <a:bodyPr anchor="ctr"/>
          <a:lstStyle>
            <a:lvl1pPr algn="ctr"/>
          </a:lstStyle>
          <a:p>
            <a:r>
              <a:t>Conclusion for GARCH MODEL</a:t>
            </a:r>
          </a:p>
        </p:txBody>
      </p:sp>
      <p:sp>
        <p:nvSpPr>
          <p:cNvPr id="386" name="Here, we built ARMA-GARCH models, to obtain conditional volatility.…"/>
          <p:cNvSpPr txBox="1">
            <a:spLocks noGrp="1"/>
          </p:cNvSpPr>
          <p:nvPr>
            <p:ph type="body" idx="1"/>
          </p:nvPr>
        </p:nvSpPr>
        <p:spPr>
          <a:xfrm>
            <a:off x="918525" y="1790700"/>
            <a:ext cx="10354950" cy="4429849"/>
          </a:xfrm>
          <a:prstGeom prst="rect">
            <a:avLst/>
          </a:prstGeom>
        </p:spPr>
        <p:txBody>
          <a:bodyPr/>
          <a:lstStyle/>
          <a:p>
            <a:pPr marL="291600" indent="-291600" defTabSz="740663">
              <a:spcBef>
                <a:spcPts val="800"/>
              </a:spcBef>
              <a:defRPr sz="1620">
                <a:solidFill>
                  <a:srgbClr val="FFFFFF"/>
                </a:solidFill>
              </a:defRPr>
            </a:pPr>
            <a:r>
              <a:t>Here, we built ARMA-GARCH models, to obtain conditional volatility.</a:t>
            </a:r>
          </a:p>
          <a:p>
            <a:pPr marL="291600" indent="-291600" defTabSz="740663">
              <a:spcBef>
                <a:spcPts val="800"/>
              </a:spcBef>
              <a:defRPr sz="1620">
                <a:solidFill>
                  <a:srgbClr val="FFFFFF"/>
                </a:solidFill>
              </a:defRPr>
            </a:pPr>
            <a:r>
              <a:t>We saw that the conditional volatility changes within and between years. This shows that the volatility is an indicator of the amplitude of variations and is a basic measure of risk when applied to log returns of an asset. </a:t>
            </a:r>
          </a:p>
          <a:p>
            <a:pPr marL="291600" indent="-291600" defTabSz="740663">
              <a:spcBef>
                <a:spcPts val="800"/>
              </a:spcBef>
              <a:defRPr sz="1620">
                <a:solidFill>
                  <a:srgbClr val="FFFFFF"/>
                </a:solidFill>
              </a:defRPr>
            </a:pPr>
            <a:r>
              <a:t>The conditional volatility at time t is the volatility of a random variable given the knowledge of historical data up to time t-1. To compute the conditional volatility, we have to build a GARCH model.</a:t>
            </a:r>
          </a:p>
          <a:p>
            <a:pPr marL="291600" indent="-291600" defTabSz="740663">
              <a:spcBef>
                <a:spcPts val="800"/>
              </a:spcBef>
              <a:defRPr sz="1620">
                <a:solidFill>
                  <a:srgbClr val="FFFFFF"/>
                </a:solidFill>
              </a:defRPr>
            </a:pPr>
            <a:r>
              <a:t>Volatility has a wide range of applications in finance:</a:t>
            </a:r>
          </a:p>
          <a:p>
            <a:pPr marL="583200" lvl="1" indent="-291600" defTabSz="740663">
              <a:spcBef>
                <a:spcPts val="800"/>
              </a:spcBef>
              <a:buSzPct val="100000"/>
              <a:buFontTx/>
              <a:buChar char="·"/>
              <a:defRPr sz="1620">
                <a:solidFill>
                  <a:srgbClr val="FFFFFF"/>
                </a:solidFill>
              </a:defRPr>
            </a:pPr>
            <a:r>
              <a:t>Options Pricing</a:t>
            </a:r>
          </a:p>
          <a:p>
            <a:pPr marL="583200" lvl="1" indent="-291600" defTabSz="740663">
              <a:spcBef>
                <a:spcPts val="800"/>
              </a:spcBef>
              <a:buSzPct val="100000"/>
              <a:buFontTx/>
              <a:buChar char="·"/>
              <a:defRPr sz="1620">
                <a:solidFill>
                  <a:srgbClr val="FFFFFF"/>
                </a:solidFill>
              </a:defRPr>
            </a:pPr>
            <a:r>
              <a:t>Risk Management</a:t>
            </a:r>
          </a:p>
          <a:p>
            <a:pPr marL="583200" lvl="1" indent="-291600" defTabSz="740663">
              <a:spcBef>
                <a:spcPts val="800"/>
              </a:spcBef>
              <a:buSzPct val="100000"/>
              <a:buFontTx/>
              <a:buChar char="·"/>
              <a:defRPr sz="1620">
                <a:solidFill>
                  <a:srgbClr val="FFFFFF"/>
                </a:solidFill>
              </a:defRPr>
            </a:pPr>
            <a:r>
              <a:t>Tradeable Securities</a:t>
            </a:r>
          </a:p>
          <a:p>
            <a:pPr marL="291600" indent="-291600" defTabSz="740663">
              <a:spcBef>
                <a:spcPts val="800"/>
              </a:spcBef>
              <a:defRPr sz="1620">
                <a:solidFill>
                  <a:srgbClr val="FFFFFF"/>
                </a:solidFill>
              </a:defRPr>
            </a:pPr>
            <a:r>
              <a:t>The clustering of volatility is based on the periods with relative calm movements and periods of high volatility. This behavior is very typical in the financial stock market data as we said and hence, GARCH model is a very good approach to minimize the volatility effect.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1A64F-554D-4FDA-8A53-B05CA75E7E78}"/>
              </a:ext>
            </a:extLst>
          </p:cNvPr>
          <p:cNvSpPr>
            <a:spLocks noGrp="1"/>
          </p:cNvSpPr>
          <p:nvPr>
            <p:ph type="title"/>
          </p:nvPr>
        </p:nvSpPr>
        <p:spPr/>
        <p:txBody>
          <a:bodyPr/>
          <a:lstStyle/>
          <a:p>
            <a:pPr algn="ctr"/>
            <a:r>
              <a:rPr lang="en-US" dirty="0" err="1"/>
              <a:t>Djia</a:t>
            </a:r>
            <a:r>
              <a:rPr lang="en-US" dirty="0"/>
              <a:t> simple &amp; log returns </a:t>
            </a:r>
            <a:endParaRPr lang="en-IN" dirty="0"/>
          </a:p>
        </p:txBody>
      </p:sp>
      <p:pic>
        <p:nvPicPr>
          <p:cNvPr id="4" name="Content Placeholder 3">
            <a:extLst>
              <a:ext uri="{FF2B5EF4-FFF2-40B4-BE49-F238E27FC236}">
                <a16:creationId xmlns:a16="http://schemas.microsoft.com/office/drawing/2014/main" id="{7DC94611-E78E-40F8-8350-B9FB2586BB69}"/>
              </a:ext>
            </a:extLst>
          </p:cNvPr>
          <p:cNvPicPr>
            <a:picLocks noGrp="1"/>
          </p:cNvPicPr>
          <p:nvPr>
            <p:ph idx="1"/>
          </p:nvPr>
        </p:nvPicPr>
        <p:blipFill>
          <a:blip r:embed="rId2"/>
          <a:stretch>
            <a:fillRect/>
          </a:stretch>
        </p:blipFill>
        <p:spPr>
          <a:xfrm>
            <a:off x="1473692" y="1790699"/>
            <a:ext cx="9126245" cy="4965207"/>
          </a:xfrm>
          <a:prstGeom prst="rect">
            <a:avLst/>
          </a:prstGeom>
        </p:spPr>
      </p:pic>
    </p:spTree>
    <p:extLst>
      <p:ext uri="{BB962C8B-B14F-4D97-AF65-F5344CB8AC3E}">
        <p14:creationId xmlns:p14="http://schemas.microsoft.com/office/powerpoint/2010/main" val="3291285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7815-7BD1-4EAF-AE12-12F13243E855}"/>
              </a:ext>
            </a:extLst>
          </p:cNvPr>
          <p:cNvSpPr>
            <a:spLocks noGrp="1"/>
          </p:cNvSpPr>
          <p:nvPr>
            <p:ph type="title"/>
          </p:nvPr>
        </p:nvSpPr>
        <p:spPr/>
        <p:txBody>
          <a:bodyPr/>
          <a:lstStyle/>
          <a:p>
            <a:pPr algn="ctr"/>
            <a:r>
              <a:rPr lang="en-US" dirty="0"/>
              <a:t>Autocorrelation plots</a:t>
            </a:r>
            <a:endParaRPr lang="en-IN" dirty="0"/>
          </a:p>
        </p:txBody>
      </p:sp>
      <p:pic>
        <p:nvPicPr>
          <p:cNvPr id="4" name="Content Placeholder 3">
            <a:extLst>
              <a:ext uri="{FF2B5EF4-FFF2-40B4-BE49-F238E27FC236}">
                <a16:creationId xmlns:a16="http://schemas.microsoft.com/office/drawing/2014/main" id="{FB867779-1FED-47AB-81C2-91C8FF44540D}"/>
              </a:ext>
            </a:extLst>
          </p:cNvPr>
          <p:cNvPicPr>
            <a:picLocks noGrp="1"/>
          </p:cNvPicPr>
          <p:nvPr>
            <p:ph idx="1"/>
          </p:nvPr>
        </p:nvPicPr>
        <p:blipFill>
          <a:blip r:embed="rId2"/>
          <a:stretch>
            <a:fillRect/>
          </a:stretch>
        </p:blipFill>
        <p:spPr>
          <a:xfrm>
            <a:off x="1651248" y="1790699"/>
            <a:ext cx="8558072" cy="4840919"/>
          </a:xfrm>
          <a:prstGeom prst="rect">
            <a:avLst/>
          </a:prstGeom>
        </p:spPr>
      </p:pic>
    </p:spTree>
    <p:extLst>
      <p:ext uri="{BB962C8B-B14F-4D97-AF65-F5344CB8AC3E}">
        <p14:creationId xmlns:p14="http://schemas.microsoft.com/office/powerpoint/2010/main" val="3365086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34DB0-BC6F-4CA1-A1D4-A4C9AE0A39A3}"/>
              </a:ext>
            </a:extLst>
          </p:cNvPr>
          <p:cNvSpPr>
            <a:spLocks noGrp="1"/>
          </p:cNvSpPr>
          <p:nvPr>
            <p:ph type="title"/>
          </p:nvPr>
        </p:nvSpPr>
        <p:spPr>
          <a:xfrm>
            <a:off x="540988" y="540033"/>
            <a:ext cx="3884962" cy="1331604"/>
          </a:xfrm>
        </p:spPr>
        <p:txBody>
          <a:bodyPr anchor="b">
            <a:normAutofit/>
          </a:bodyPr>
          <a:lstStyle/>
          <a:p>
            <a:pPr algn="ctr"/>
            <a:r>
              <a:rPr lang="en-US" dirty="0"/>
              <a:t>Prophet model on </a:t>
            </a:r>
            <a:r>
              <a:rPr lang="en-US" dirty="0" err="1"/>
              <a:t>djia</a:t>
            </a:r>
            <a:endParaRPr lang="en-IN" dirty="0"/>
          </a:p>
        </p:txBody>
      </p:sp>
      <p:sp>
        <p:nvSpPr>
          <p:cNvPr id="8" name="Content Placeholder 7">
            <a:extLst>
              <a:ext uri="{FF2B5EF4-FFF2-40B4-BE49-F238E27FC236}">
                <a16:creationId xmlns:a16="http://schemas.microsoft.com/office/drawing/2014/main" id="{C2292FAE-4F8C-4D23-B460-20DFFFE2BD7C}"/>
              </a:ext>
            </a:extLst>
          </p:cNvPr>
          <p:cNvSpPr>
            <a:spLocks noGrp="1"/>
          </p:cNvSpPr>
          <p:nvPr>
            <p:ph idx="1"/>
          </p:nvPr>
        </p:nvSpPr>
        <p:spPr>
          <a:xfrm>
            <a:off x="540988" y="2759076"/>
            <a:ext cx="3884962" cy="3009899"/>
          </a:xfrm>
        </p:spPr>
        <p:txBody>
          <a:bodyPr>
            <a:norm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This is our Forecast vs actual data using the prophet model for prediction of time series data. Here we can see that the model is not accurately able to discover a crash, but we can see an upward trend in the end of the which is corelating with the actual data. </a:t>
            </a:r>
          </a:p>
          <a:p>
            <a:endParaRPr lang="en-US" dirty="0"/>
          </a:p>
        </p:txBody>
      </p:sp>
      <p:pic>
        <p:nvPicPr>
          <p:cNvPr id="4" name="Content Placeholder 3" descr="Chart&#10;&#10;Description automatically generated">
            <a:extLst>
              <a:ext uri="{FF2B5EF4-FFF2-40B4-BE49-F238E27FC236}">
                <a16:creationId xmlns:a16="http://schemas.microsoft.com/office/drawing/2014/main" id="{B05742FC-E53C-48F4-BC28-3334A56AA304}"/>
              </a:ext>
            </a:extLst>
          </p:cNvPr>
          <p:cNvPicPr>
            <a:picLocks/>
          </p:cNvPicPr>
          <p:nvPr/>
        </p:nvPicPr>
        <p:blipFill>
          <a:blip r:embed="rId2"/>
          <a:stretch>
            <a:fillRect/>
          </a:stretch>
        </p:blipFill>
        <p:spPr>
          <a:xfrm>
            <a:off x="5537200" y="1501822"/>
            <a:ext cx="6113812" cy="3851700"/>
          </a:xfrm>
          <a:prstGeom prst="rect">
            <a:avLst/>
          </a:prstGeom>
        </p:spPr>
      </p:pic>
    </p:spTree>
    <p:extLst>
      <p:ext uri="{BB962C8B-B14F-4D97-AF65-F5344CB8AC3E}">
        <p14:creationId xmlns:p14="http://schemas.microsoft.com/office/powerpoint/2010/main" val="1157507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F13D-4C77-4786-95CA-AA96B6539C0A}"/>
              </a:ext>
            </a:extLst>
          </p:cNvPr>
          <p:cNvSpPr>
            <a:spLocks noGrp="1"/>
          </p:cNvSpPr>
          <p:nvPr>
            <p:ph type="title"/>
          </p:nvPr>
        </p:nvSpPr>
        <p:spPr>
          <a:xfrm>
            <a:off x="540988" y="540033"/>
            <a:ext cx="3884962" cy="1331604"/>
          </a:xfrm>
        </p:spPr>
        <p:txBody>
          <a:bodyPr anchor="b">
            <a:normAutofit/>
          </a:bodyPr>
          <a:lstStyle/>
          <a:p>
            <a:pPr algn="ctr"/>
            <a:r>
              <a:rPr lang="en-US" dirty="0"/>
              <a:t>Prophet model on tesla stock</a:t>
            </a:r>
            <a:endParaRPr lang="en-IN"/>
          </a:p>
        </p:txBody>
      </p:sp>
      <p:sp>
        <p:nvSpPr>
          <p:cNvPr id="8" name="Content Placeholder 7">
            <a:extLst>
              <a:ext uri="{FF2B5EF4-FFF2-40B4-BE49-F238E27FC236}">
                <a16:creationId xmlns:a16="http://schemas.microsoft.com/office/drawing/2014/main" id="{F058A7CE-2AF7-41EB-8E66-54EF21B1610E}"/>
              </a:ext>
            </a:extLst>
          </p:cNvPr>
          <p:cNvSpPr>
            <a:spLocks noGrp="1"/>
          </p:cNvSpPr>
          <p:nvPr>
            <p:ph idx="1"/>
          </p:nvPr>
        </p:nvSpPr>
        <p:spPr>
          <a:xfrm>
            <a:off x="540988" y="2759076"/>
            <a:ext cx="3884962" cy="3009899"/>
          </a:xfrm>
        </p:spPr>
        <p:txBody>
          <a:bodyPr>
            <a:normAutofit fontScale="92500" lnSpcReduction="10000"/>
          </a:bodyPr>
          <a:lstStyle/>
          <a:p>
            <a:pPr marL="0" marR="0">
              <a:lnSpc>
                <a:spcPct val="107000"/>
              </a:lnSpc>
              <a:spcBef>
                <a:spcPts val="0"/>
              </a:spcBef>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Here as we can see in Tesla Stock the Actual Trend and Predicted Trend varies drastically because we have not included the market trend such as news, economic scenario, insider updates etc. Hence, we get deviating results in the end. The momentum is still upwards for the stock but differs with actual data.</a:t>
            </a:r>
          </a:p>
          <a:p>
            <a:pPr marL="0" marR="0">
              <a:lnSpc>
                <a:spcPct val="107000"/>
              </a:lnSpc>
              <a:spcBef>
                <a:spcPts val="0"/>
              </a:spcBef>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Here we can also say that the more volatile the market or stock, it becomes difficult to predict the trend.</a:t>
            </a:r>
          </a:p>
          <a:p>
            <a:endParaRPr lang="en-US" dirty="0"/>
          </a:p>
        </p:txBody>
      </p:sp>
      <p:pic>
        <p:nvPicPr>
          <p:cNvPr id="4" name="Content Placeholder 3">
            <a:extLst>
              <a:ext uri="{FF2B5EF4-FFF2-40B4-BE49-F238E27FC236}">
                <a16:creationId xmlns:a16="http://schemas.microsoft.com/office/drawing/2014/main" id="{2433A66D-CBDE-4337-891B-DED93A95F917}"/>
              </a:ext>
            </a:extLst>
          </p:cNvPr>
          <p:cNvPicPr>
            <a:picLocks/>
          </p:cNvPicPr>
          <p:nvPr/>
        </p:nvPicPr>
        <p:blipFill>
          <a:blip r:embed="rId2"/>
          <a:stretch>
            <a:fillRect/>
          </a:stretch>
        </p:blipFill>
        <p:spPr>
          <a:xfrm>
            <a:off x="5343525" y="1057275"/>
            <a:ext cx="6419850" cy="4495800"/>
          </a:xfrm>
          <a:prstGeom prst="rect">
            <a:avLst/>
          </a:prstGeom>
        </p:spPr>
      </p:pic>
    </p:spTree>
    <p:extLst>
      <p:ext uri="{BB962C8B-B14F-4D97-AF65-F5344CB8AC3E}">
        <p14:creationId xmlns:p14="http://schemas.microsoft.com/office/powerpoint/2010/main" val="2222773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F13D-4C77-4786-95CA-AA96B6539C0A}"/>
              </a:ext>
            </a:extLst>
          </p:cNvPr>
          <p:cNvSpPr>
            <a:spLocks noGrp="1"/>
          </p:cNvSpPr>
          <p:nvPr>
            <p:ph type="title"/>
          </p:nvPr>
        </p:nvSpPr>
        <p:spPr>
          <a:xfrm>
            <a:off x="540988" y="540033"/>
            <a:ext cx="3884962" cy="1331604"/>
          </a:xfrm>
        </p:spPr>
        <p:txBody>
          <a:bodyPr anchor="b">
            <a:normAutofit/>
          </a:bodyPr>
          <a:lstStyle/>
          <a:p>
            <a:pPr algn="ctr"/>
            <a:r>
              <a:rPr lang="en-US" altLang="zh-SG" sz="2800" dirty="0"/>
              <a:t>Feed Forward Neural network</a:t>
            </a:r>
            <a:endParaRPr lang="en-IN" dirty="0"/>
          </a:p>
        </p:txBody>
      </p:sp>
      <p:sp>
        <p:nvSpPr>
          <p:cNvPr id="8" name="Content Placeholder 7">
            <a:extLst>
              <a:ext uri="{FF2B5EF4-FFF2-40B4-BE49-F238E27FC236}">
                <a16:creationId xmlns:a16="http://schemas.microsoft.com/office/drawing/2014/main" id="{F058A7CE-2AF7-41EB-8E66-54EF21B1610E}"/>
              </a:ext>
            </a:extLst>
          </p:cNvPr>
          <p:cNvSpPr>
            <a:spLocks noGrp="1"/>
          </p:cNvSpPr>
          <p:nvPr>
            <p:ph idx="1"/>
          </p:nvPr>
        </p:nvSpPr>
        <p:spPr>
          <a:xfrm>
            <a:off x="540988" y="2759076"/>
            <a:ext cx="3884962" cy="3009899"/>
          </a:xfrm>
        </p:spPr>
        <p:txBody>
          <a:bodyPr>
            <a:normAutofit/>
          </a:bodyPr>
          <a:lstStyle/>
          <a:p>
            <a:r>
              <a:rPr lang="en-US" altLang="zh-SG" sz="1800" dirty="0">
                <a:latin typeface="Calibri" panose="020F0502020204030204" pitchFamily="34" charset="0"/>
                <a:cs typeface="Times New Roman" panose="02020603050405020304" pitchFamily="18" charset="0"/>
              </a:rPr>
              <a:t>A single hidden layer neural network is the simple</a:t>
            </a:r>
            <a:r>
              <a:rPr lang="en-US" altLang="zh-CN" sz="1800" dirty="0">
                <a:latin typeface="Calibri" panose="020F0502020204030204" pitchFamily="34" charset="0"/>
                <a:cs typeface="Times New Roman" panose="02020603050405020304" pitchFamily="18" charset="0"/>
              </a:rPr>
              <a:t>st</a:t>
            </a:r>
            <a:r>
              <a:rPr lang="en-US" altLang="zh-SG" sz="1800" dirty="0">
                <a:latin typeface="Calibri" panose="020F0502020204030204" pitchFamily="34" charset="0"/>
                <a:cs typeface="Times New Roman" panose="02020603050405020304" pitchFamily="18" charset="0"/>
              </a:rPr>
              <a:t> neural networks form. In this kind of single hidden layer form, there is only one layer of input nodes that send weighted inputs to the next layer of receiving nodes.</a:t>
            </a:r>
            <a:endParaRPr lang="zh-SG" altLang="en-US" sz="1800" dirty="0">
              <a:latin typeface="Calibri" panose="020F0502020204030204" pitchFamily="34" charset="0"/>
              <a:cs typeface="Times New Roman" panose="02020603050405020304" pitchFamily="18" charset="0"/>
            </a:endParaRPr>
          </a:p>
          <a:p>
            <a:endParaRPr lang="en-US" dirty="0"/>
          </a:p>
        </p:txBody>
      </p:sp>
      <p:pic>
        <p:nvPicPr>
          <p:cNvPr id="4" name="Content Placeholder 3">
            <a:extLst>
              <a:ext uri="{FF2B5EF4-FFF2-40B4-BE49-F238E27FC236}">
                <a16:creationId xmlns:a16="http://schemas.microsoft.com/office/drawing/2014/main" id="{2433A66D-CBDE-4337-891B-DED93A95F917}"/>
              </a:ext>
            </a:extLst>
          </p:cNvPr>
          <p:cNvPicPr>
            <a:picLocks/>
          </p:cNvPicPr>
          <p:nvPr/>
        </p:nvPicPr>
        <p:blipFill>
          <a:blip r:embed="rId2">
            <a:extLst>
              <a:ext uri="{28A0092B-C50C-407E-A947-70E740481C1C}">
                <a14:useLocalDpi xmlns:a14="http://schemas.microsoft.com/office/drawing/2010/main" val="0"/>
              </a:ext>
            </a:extLst>
          </a:blip>
          <a:srcRect/>
          <a:stretch/>
        </p:blipFill>
        <p:spPr>
          <a:xfrm>
            <a:off x="6612082" y="1057275"/>
            <a:ext cx="3882736" cy="4495800"/>
          </a:xfrm>
          <a:prstGeom prst="roundRect">
            <a:avLst>
              <a:gd name="adj" fmla="val 9938"/>
            </a:avLst>
          </a:prstGeom>
        </p:spPr>
      </p:pic>
      <p:sp>
        <p:nvSpPr>
          <p:cNvPr id="9" name="文本框 8">
            <a:extLst>
              <a:ext uri="{FF2B5EF4-FFF2-40B4-BE49-F238E27FC236}">
                <a16:creationId xmlns:a16="http://schemas.microsoft.com/office/drawing/2014/main" id="{A128A534-846F-4F0D-86EA-5FF9074D176D}"/>
              </a:ext>
            </a:extLst>
          </p:cNvPr>
          <p:cNvSpPr txBox="1"/>
          <p:nvPr/>
        </p:nvSpPr>
        <p:spPr>
          <a:xfrm>
            <a:off x="6263072" y="5928538"/>
            <a:ext cx="6096946" cy="276999"/>
          </a:xfrm>
          <a:prstGeom prst="rect">
            <a:avLst/>
          </a:prstGeom>
          <a:noFill/>
        </p:spPr>
        <p:txBody>
          <a:bodyPr wrap="square">
            <a:spAutoFit/>
          </a:bodyPr>
          <a:lstStyle/>
          <a:p>
            <a:r>
              <a:rPr lang="en-US" altLang="zh-SG" sz="1200" dirty="0"/>
              <a:t>Source </a:t>
            </a:r>
            <a:r>
              <a:rPr lang="zh-SG" altLang="en-US" sz="1200" dirty="0"/>
              <a:t>https://en.wikipedia.org/wiki/Feedforward_neural_network</a:t>
            </a:r>
          </a:p>
        </p:txBody>
      </p:sp>
    </p:spTree>
    <p:extLst>
      <p:ext uri="{BB962C8B-B14F-4D97-AF65-F5344CB8AC3E}">
        <p14:creationId xmlns:p14="http://schemas.microsoft.com/office/powerpoint/2010/main" val="1722402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F13D-4C77-4786-95CA-AA96B6539C0A}"/>
              </a:ext>
            </a:extLst>
          </p:cNvPr>
          <p:cNvSpPr>
            <a:spLocks noGrp="1"/>
          </p:cNvSpPr>
          <p:nvPr>
            <p:ph type="title"/>
          </p:nvPr>
        </p:nvSpPr>
        <p:spPr>
          <a:xfrm>
            <a:off x="1080000" y="1011236"/>
            <a:ext cx="4426782" cy="1292662"/>
          </a:xfrm>
        </p:spPr>
        <p:txBody>
          <a:bodyPr anchor="t">
            <a:normAutofit/>
          </a:bodyPr>
          <a:lstStyle/>
          <a:p>
            <a:r>
              <a:rPr lang="en-US" altLang="zh-SG" dirty="0"/>
              <a:t>Feed Forward Neural network</a:t>
            </a:r>
            <a:endParaRPr lang="en-IN" dirty="0"/>
          </a:p>
        </p:txBody>
      </p:sp>
      <p:pic>
        <p:nvPicPr>
          <p:cNvPr id="5" name="图片 4">
            <a:extLst>
              <a:ext uri="{FF2B5EF4-FFF2-40B4-BE49-F238E27FC236}">
                <a16:creationId xmlns:a16="http://schemas.microsoft.com/office/drawing/2014/main" id="{775803DE-5EF5-4AF5-877C-7E5DA8A07AC7}"/>
              </a:ext>
            </a:extLst>
          </p:cNvPr>
          <p:cNvPicPr>
            <a:picLocks noChangeAspect="1"/>
          </p:cNvPicPr>
          <p:nvPr/>
        </p:nvPicPr>
        <p:blipFill>
          <a:blip r:embed="rId2"/>
          <a:stretch>
            <a:fillRect/>
          </a:stretch>
        </p:blipFill>
        <p:spPr>
          <a:xfrm>
            <a:off x="1539541" y="3250542"/>
            <a:ext cx="2617856" cy="1917579"/>
          </a:xfrm>
          <a:prstGeom prst="snip2DiagRect">
            <a:avLst/>
          </a:prstGeom>
        </p:spPr>
      </p:pic>
      <p:sp>
        <p:nvSpPr>
          <p:cNvPr id="8" name="Content Placeholder 7">
            <a:extLst>
              <a:ext uri="{FF2B5EF4-FFF2-40B4-BE49-F238E27FC236}">
                <a16:creationId xmlns:a16="http://schemas.microsoft.com/office/drawing/2014/main" id="{F058A7CE-2AF7-41EB-8E66-54EF21B1610E}"/>
              </a:ext>
            </a:extLst>
          </p:cNvPr>
          <p:cNvSpPr>
            <a:spLocks noGrp="1"/>
          </p:cNvSpPr>
          <p:nvPr>
            <p:ph idx="1"/>
          </p:nvPr>
        </p:nvSpPr>
        <p:spPr>
          <a:xfrm>
            <a:off x="6096000" y="1033143"/>
            <a:ext cx="5555012" cy="1292662"/>
          </a:xfrm>
        </p:spPr>
        <p:txBody>
          <a:bodyPr>
            <a:normAutofit/>
          </a:bodyPr>
          <a:lstStyle/>
          <a:p>
            <a:r>
              <a:rPr lang="en-US" altLang="zh-SG" dirty="0">
                <a:latin typeface="Calibri" panose="020F0502020204030204" pitchFamily="34" charset="0"/>
                <a:cs typeface="Times New Roman" panose="02020603050405020304" pitchFamily="18" charset="0"/>
              </a:rPr>
              <a:t>For this approach we will select the specific number of hidden nodes as:</a:t>
            </a:r>
            <a:endParaRPr lang="en-US" dirty="0"/>
          </a:p>
        </p:txBody>
      </p:sp>
      <p:pic>
        <p:nvPicPr>
          <p:cNvPr id="12" name="图片 11">
            <a:extLst>
              <a:ext uri="{FF2B5EF4-FFF2-40B4-BE49-F238E27FC236}">
                <a16:creationId xmlns:a16="http://schemas.microsoft.com/office/drawing/2014/main" id="{55653E30-C6BF-4621-984A-4B27E34193FA}"/>
              </a:ext>
            </a:extLst>
          </p:cNvPr>
          <p:cNvPicPr>
            <a:picLocks noChangeAspect="1"/>
          </p:cNvPicPr>
          <p:nvPr/>
        </p:nvPicPr>
        <p:blipFill>
          <a:blip r:embed="rId3"/>
          <a:stretch>
            <a:fillRect/>
          </a:stretch>
        </p:blipFill>
        <p:spPr>
          <a:xfrm>
            <a:off x="5506782" y="3250542"/>
            <a:ext cx="5690487" cy="1913866"/>
          </a:xfrm>
          <a:prstGeom prst="rect">
            <a:avLst/>
          </a:prstGeom>
        </p:spPr>
      </p:pic>
    </p:spTree>
    <p:extLst>
      <p:ext uri="{BB962C8B-B14F-4D97-AF65-F5344CB8AC3E}">
        <p14:creationId xmlns:p14="http://schemas.microsoft.com/office/powerpoint/2010/main" val="2885289371"/>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F13D-4C77-4786-95CA-AA96B6539C0A}"/>
              </a:ext>
            </a:extLst>
          </p:cNvPr>
          <p:cNvSpPr>
            <a:spLocks noGrp="1"/>
          </p:cNvSpPr>
          <p:nvPr>
            <p:ph type="title"/>
          </p:nvPr>
        </p:nvSpPr>
        <p:spPr>
          <a:xfrm>
            <a:off x="540988" y="540033"/>
            <a:ext cx="3884962" cy="1331604"/>
          </a:xfrm>
        </p:spPr>
        <p:txBody>
          <a:bodyPr anchor="b">
            <a:normAutofit/>
          </a:bodyPr>
          <a:lstStyle/>
          <a:p>
            <a:pPr algn="ctr"/>
            <a:r>
              <a:rPr lang="en-US" altLang="zh-SG" sz="2800" dirty="0"/>
              <a:t>Feed Forward Neural network</a:t>
            </a:r>
            <a:endParaRPr lang="en-IN" dirty="0"/>
          </a:p>
        </p:txBody>
      </p:sp>
      <p:sp>
        <p:nvSpPr>
          <p:cNvPr id="8" name="Content Placeholder 7">
            <a:extLst>
              <a:ext uri="{FF2B5EF4-FFF2-40B4-BE49-F238E27FC236}">
                <a16:creationId xmlns:a16="http://schemas.microsoft.com/office/drawing/2014/main" id="{F058A7CE-2AF7-41EB-8E66-54EF21B1610E}"/>
              </a:ext>
            </a:extLst>
          </p:cNvPr>
          <p:cNvSpPr>
            <a:spLocks noGrp="1"/>
          </p:cNvSpPr>
          <p:nvPr>
            <p:ph idx="1"/>
          </p:nvPr>
        </p:nvSpPr>
        <p:spPr>
          <a:xfrm>
            <a:off x="540988" y="2759076"/>
            <a:ext cx="3884962" cy="3009899"/>
          </a:xfrm>
        </p:spPr>
        <p:txBody>
          <a:bodyPr>
            <a:normAutofit/>
          </a:bodyPr>
          <a:lstStyle/>
          <a:p>
            <a:r>
              <a:rPr lang="en-US" altLang="zh-SG" sz="1800" dirty="0">
                <a:latin typeface="Calibri" panose="020F0502020204030204" pitchFamily="34" charset="0"/>
                <a:cs typeface="Times New Roman" panose="02020603050405020304" pitchFamily="18" charset="0"/>
              </a:rPr>
              <a:t>We use a Box Cox lambda to ensure the residuals will be roughly homoscedastic. We forecast the next 30 days with the neural net fitted.</a:t>
            </a:r>
          </a:p>
          <a:p>
            <a:r>
              <a:rPr lang="en-US" altLang="zh-CN" sz="1800" dirty="0">
                <a:latin typeface="Calibri" panose="020F0502020204030204" pitchFamily="34" charset="0"/>
                <a:cs typeface="Times New Roman" panose="02020603050405020304" pitchFamily="18" charset="0"/>
              </a:rPr>
              <a:t>W</a:t>
            </a:r>
            <a:r>
              <a:rPr lang="en-US" altLang="zh-SG" sz="1800" dirty="0">
                <a:latin typeface="Calibri" panose="020F0502020204030204" pitchFamily="34" charset="0"/>
                <a:cs typeface="Times New Roman" panose="02020603050405020304" pitchFamily="18" charset="0"/>
              </a:rPr>
              <a:t>e get deviating results in the end. The momentum is still upwards for the stock but differs with actual data.</a:t>
            </a:r>
            <a:endParaRPr lang="en-US" dirty="0"/>
          </a:p>
        </p:txBody>
      </p:sp>
      <p:pic>
        <p:nvPicPr>
          <p:cNvPr id="5" name="图片 4">
            <a:extLst>
              <a:ext uri="{FF2B5EF4-FFF2-40B4-BE49-F238E27FC236}">
                <a16:creationId xmlns:a16="http://schemas.microsoft.com/office/drawing/2014/main" id="{F7A5D486-D964-4ECA-962A-AC06609C8F76}"/>
              </a:ext>
            </a:extLst>
          </p:cNvPr>
          <p:cNvPicPr>
            <a:picLocks noChangeAspect="1"/>
          </p:cNvPicPr>
          <p:nvPr/>
        </p:nvPicPr>
        <p:blipFill>
          <a:blip r:embed="rId2"/>
          <a:stretch>
            <a:fillRect/>
          </a:stretch>
        </p:blipFill>
        <p:spPr>
          <a:xfrm>
            <a:off x="5421159" y="1305683"/>
            <a:ext cx="6336017" cy="4246634"/>
          </a:xfrm>
          <a:prstGeom prst="round2DiagRect">
            <a:avLst>
              <a:gd name="adj1" fmla="val 11317"/>
              <a:gd name="adj2" fmla="val 0"/>
            </a:avLst>
          </a:prstGeom>
        </p:spPr>
      </p:pic>
    </p:spTree>
    <p:extLst>
      <p:ext uri="{BB962C8B-B14F-4D97-AF65-F5344CB8AC3E}">
        <p14:creationId xmlns:p14="http://schemas.microsoft.com/office/powerpoint/2010/main" val="2795001122"/>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F13D-4C77-4786-95CA-AA96B6539C0A}"/>
              </a:ext>
            </a:extLst>
          </p:cNvPr>
          <p:cNvSpPr>
            <a:spLocks noGrp="1"/>
          </p:cNvSpPr>
          <p:nvPr>
            <p:ph type="title"/>
          </p:nvPr>
        </p:nvSpPr>
        <p:spPr>
          <a:xfrm>
            <a:off x="540988" y="540033"/>
            <a:ext cx="3884962" cy="1331604"/>
          </a:xfrm>
        </p:spPr>
        <p:txBody>
          <a:bodyPr anchor="b">
            <a:normAutofit/>
          </a:bodyPr>
          <a:lstStyle/>
          <a:p>
            <a:pPr algn="ctr"/>
            <a:r>
              <a:rPr lang="en-US" altLang="zh-SG" sz="2800" dirty="0"/>
              <a:t>Artificial Neural Network</a:t>
            </a:r>
            <a:endParaRPr lang="en-IN" dirty="0"/>
          </a:p>
        </p:txBody>
      </p:sp>
      <p:sp>
        <p:nvSpPr>
          <p:cNvPr id="8" name="Content Placeholder 7">
            <a:extLst>
              <a:ext uri="{FF2B5EF4-FFF2-40B4-BE49-F238E27FC236}">
                <a16:creationId xmlns:a16="http://schemas.microsoft.com/office/drawing/2014/main" id="{F058A7CE-2AF7-41EB-8E66-54EF21B1610E}"/>
              </a:ext>
            </a:extLst>
          </p:cNvPr>
          <p:cNvSpPr>
            <a:spLocks noGrp="1"/>
          </p:cNvSpPr>
          <p:nvPr>
            <p:ph idx="1"/>
          </p:nvPr>
        </p:nvSpPr>
        <p:spPr>
          <a:xfrm>
            <a:off x="540988" y="2759076"/>
            <a:ext cx="3884962" cy="3009899"/>
          </a:xfrm>
        </p:spPr>
        <p:txBody>
          <a:bodyPr>
            <a:normAutofit/>
          </a:bodyPr>
          <a:lstStyle/>
          <a:p>
            <a:r>
              <a:rPr lang="en-US" altLang="zh-SG" sz="1800" dirty="0">
                <a:latin typeface="Calibri" panose="020F0502020204030204" pitchFamily="34" charset="0"/>
                <a:cs typeface="Times New Roman" panose="02020603050405020304" pitchFamily="18" charset="0"/>
              </a:rPr>
              <a:t>This time we found a multilayer perception which contains a three-layer with one hidden layer model trained with back-propagation algorithm. </a:t>
            </a:r>
          </a:p>
          <a:p>
            <a:r>
              <a:rPr lang="en-US" altLang="zh-SG" sz="1800" dirty="0">
                <a:latin typeface="Calibri" panose="020F0502020204030204" pitchFamily="34" charset="0"/>
                <a:cs typeface="Times New Roman" panose="02020603050405020304" pitchFamily="18" charset="0"/>
              </a:rPr>
              <a:t>According to some research it can be the most effective to forecast financial time series..</a:t>
            </a:r>
            <a:endParaRPr lang="en-US" dirty="0"/>
          </a:p>
        </p:txBody>
      </p:sp>
      <p:pic>
        <p:nvPicPr>
          <p:cNvPr id="5" name="图片 4">
            <a:extLst>
              <a:ext uri="{FF2B5EF4-FFF2-40B4-BE49-F238E27FC236}">
                <a16:creationId xmlns:a16="http://schemas.microsoft.com/office/drawing/2014/main" id="{F7A5D486-D964-4ECA-962A-AC06609C8F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305683"/>
            <a:ext cx="5022036" cy="4246634"/>
          </a:xfrm>
          <a:prstGeom prst="roundRect">
            <a:avLst>
              <a:gd name="adj" fmla="val 12655"/>
            </a:avLst>
          </a:prstGeom>
        </p:spPr>
      </p:pic>
    </p:spTree>
    <p:extLst>
      <p:ext uri="{BB962C8B-B14F-4D97-AF65-F5344CB8AC3E}">
        <p14:creationId xmlns:p14="http://schemas.microsoft.com/office/powerpoint/2010/main" val="4182103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4" name="Freeform: Shape 13">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6" name="Freeform: Shape 15">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Straight Connector 16">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9" name="Rectangle 1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98D7C1-9875-40B3-940F-AE036C7F0CBA}"/>
              </a:ext>
            </a:extLst>
          </p:cNvPr>
          <p:cNvSpPr>
            <a:spLocks noGrp="1"/>
          </p:cNvSpPr>
          <p:nvPr>
            <p:ph type="title"/>
          </p:nvPr>
        </p:nvSpPr>
        <p:spPr>
          <a:xfrm>
            <a:off x="1085851" y="1089025"/>
            <a:ext cx="4451349" cy="1532951"/>
          </a:xfrm>
        </p:spPr>
        <p:txBody>
          <a:bodyPr vert="horz" lIns="0" tIns="0" rIns="0" bIns="0" rtlCol="0" anchor="b" anchorCtr="0">
            <a:normAutofit/>
          </a:bodyPr>
          <a:lstStyle/>
          <a:p>
            <a:pPr algn="ctr"/>
            <a:r>
              <a:rPr lang="en-US" sz="4800" dirty="0"/>
              <a:t>Daily Data</a:t>
            </a:r>
          </a:p>
        </p:txBody>
      </p:sp>
      <p:grpSp>
        <p:nvGrpSpPr>
          <p:cNvPr id="21" name="Group 20">
            <a:extLst>
              <a:ext uri="{FF2B5EF4-FFF2-40B4-BE49-F238E27FC236}">
                <a16:creationId xmlns:a16="http://schemas.microsoft.com/office/drawing/2014/main" id="{49E013D9-9421-47E7-9080-30F6E544BE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0275" y="2840038"/>
            <a:ext cx="2216150" cy="1177924"/>
            <a:chOff x="4987925" y="2840038"/>
            <a:chExt cx="2216150" cy="1177924"/>
          </a:xfrm>
        </p:grpSpPr>
        <p:sp>
          <p:nvSpPr>
            <p:cNvPr id="22" name="Rectangle 21">
              <a:extLst>
                <a:ext uri="{FF2B5EF4-FFF2-40B4-BE49-F238E27FC236}">
                  <a16:creationId xmlns:a16="http://schemas.microsoft.com/office/drawing/2014/main" id="{9109F7CF-3139-48B9-AF7B-9BD2941A8D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15A838F8-C7B5-4988-81A9-B02E6C8F9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5B86A1A-402F-4AE2-B5E6-B8A5FB16CD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44A0542D-9B1C-46B1-82B5-54470B697F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614944" y="3117662"/>
              <a:ext cx="1009280" cy="464739"/>
              <a:chOff x="4432859" y="3200647"/>
              <a:chExt cx="1009280" cy="464739"/>
            </a:xfrm>
          </p:grpSpPr>
          <p:sp>
            <p:nvSpPr>
              <p:cNvPr id="33" name="Freeform: Shape 32">
                <a:extLst>
                  <a:ext uri="{FF2B5EF4-FFF2-40B4-BE49-F238E27FC236}">
                    <a16:creationId xmlns:a16="http://schemas.microsoft.com/office/drawing/2014/main" id="{F3AFD408-F48C-4C50-8D5E-5DD6271799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Freeform: Shape 33">
                <a:extLst>
                  <a:ext uri="{FF2B5EF4-FFF2-40B4-BE49-F238E27FC236}">
                    <a16:creationId xmlns:a16="http://schemas.microsoft.com/office/drawing/2014/main" id="{9C45F007-BD45-43C0-8579-5601F9CA7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6" name="Group 25">
              <a:extLst>
                <a:ext uri="{FF2B5EF4-FFF2-40B4-BE49-F238E27FC236}">
                  <a16:creationId xmlns:a16="http://schemas.microsoft.com/office/drawing/2014/main" id="{97131E1B-CE62-4AB1-A2D9-02E823C9B32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679979" y="2915338"/>
              <a:ext cx="1080000" cy="1080000"/>
              <a:chOff x="4497894" y="2998323"/>
              <a:chExt cx="1080000" cy="1080000"/>
            </a:xfrm>
          </p:grpSpPr>
          <p:grpSp>
            <p:nvGrpSpPr>
              <p:cNvPr id="27" name="Group 26">
                <a:extLst>
                  <a:ext uri="{FF2B5EF4-FFF2-40B4-BE49-F238E27FC236}">
                    <a16:creationId xmlns:a16="http://schemas.microsoft.com/office/drawing/2014/main" id="{745E8D88-C0BB-4D1C-B240-D441BBA6F7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3500000">
                <a:off x="4805524" y="2998323"/>
                <a:ext cx="464739" cy="1080000"/>
                <a:chOff x="4511184" y="2470620"/>
                <a:chExt cx="464739" cy="1080000"/>
              </a:xfrm>
            </p:grpSpPr>
            <p:sp>
              <p:nvSpPr>
                <p:cNvPr id="31" name="Freeform: Shape 30">
                  <a:extLst>
                    <a:ext uri="{FF2B5EF4-FFF2-40B4-BE49-F238E27FC236}">
                      <a16:creationId xmlns:a16="http://schemas.microsoft.com/office/drawing/2014/main" id="{AAB960BE-12F5-4ADA-AA9E-0EC542564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32" name="Straight Connector 31">
                  <a:extLst>
                    <a:ext uri="{FF2B5EF4-FFF2-40B4-BE49-F238E27FC236}">
                      <a16:creationId xmlns:a16="http://schemas.microsoft.com/office/drawing/2014/main" id="{7E9BB9F7-7101-4BF3-9191-5893E4C582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D0710A9C-48A5-404F-9EC4-D486FCDFDA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8100000" flipH="1">
                <a:off x="4542572" y="2998323"/>
                <a:ext cx="464739" cy="1080000"/>
                <a:chOff x="4511184" y="2470620"/>
                <a:chExt cx="464739" cy="1080000"/>
              </a:xfrm>
            </p:grpSpPr>
            <p:sp>
              <p:nvSpPr>
                <p:cNvPr id="29" name="Freeform: Shape 28">
                  <a:extLst>
                    <a:ext uri="{FF2B5EF4-FFF2-40B4-BE49-F238E27FC236}">
                      <a16:creationId xmlns:a16="http://schemas.microsoft.com/office/drawing/2014/main" id="{5111EC00-4B3D-478C-AD25-F35644013E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30" name="Straight Connector 29">
                  <a:extLst>
                    <a:ext uri="{FF2B5EF4-FFF2-40B4-BE49-F238E27FC236}">
                      <a16:creationId xmlns:a16="http://schemas.microsoft.com/office/drawing/2014/main" id="{350412DA-ED08-4AFA-AED3-DFB42655D4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36" name="Rectangle 35">
            <a:extLst>
              <a:ext uri="{FF2B5EF4-FFF2-40B4-BE49-F238E27FC236}">
                <a16:creationId xmlns:a16="http://schemas.microsoft.com/office/drawing/2014/main" id="{8036B80B-269D-4F02-9EF9-A6A4E917B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4794" y="0"/>
            <a:ext cx="5537206"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6" name="Picture 5">
            <a:extLst>
              <a:ext uri="{FF2B5EF4-FFF2-40B4-BE49-F238E27FC236}">
                <a16:creationId xmlns:a16="http://schemas.microsoft.com/office/drawing/2014/main" id="{E6389038-6F13-4444-8B9B-E9B99FA1235A}"/>
              </a:ext>
            </a:extLst>
          </p:cNvPr>
          <p:cNvPicPr>
            <a:picLocks noChangeAspect="1"/>
          </p:cNvPicPr>
          <p:nvPr/>
        </p:nvPicPr>
        <p:blipFill>
          <a:blip r:embed="rId2"/>
          <a:stretch>
            <a:fillRect/>
          </a:stretch>
        </p:blipFill>
        <p:spPr>
          <a:xfrm>
            <a:off x="7403236" y="540032"/>
            <a:ext cx="4043403" cy="5778000"/>
          </a:xfrm>
          <a:prstGeom prst="rect">
            <a:avLst/>
          </a:prstGeom>
        </p:spPr>
      </p:pic>
    </p:spTree>
    <p:extLst>
      <p:ext uri="{BB962C8B-B14F-4D97-AF65-F5344CB8AC3E}">
        <p14:creationId xmlns:p14="http://schemas.microsoft.com/office/powerpoint/2010/main" val="34863958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F13D-4C77-4786-95CA-AA96B6539C0A}"/>
              </a:ext>
            </a:extLst>
          </p:cNvPr>
          <p:cNvSpPr>
            <a:spLocks noGrp="1"/>
          </p:cNvSpPr>
          <p:nvPr>
            <p:ph type="title"/>
          </p:nvPr>
        </p:nvSpPr>
        <p:spPr>
          <a:xfrm>
            <a:off x="540988" y="540033"/>
            <a:ext cx="3884962" cy="1331604"/>
          </a:xfrm>
        </p:spPr>
        <p:txBody>
          <a:bodyPr anchor="b">
            <a:normAutofit/>
          </a:bodyPr>
          <a:lstStyle/>
          <a:p>
            <a:pPr algn="ctr"/>
            <a:r>
              <a:rPr lang="en-US" altLang="zh-SG" sz="2800" dirty="0"/>
              <a:t>Artificial Neural Network</a:t>
            </a:r>
            <a:endParaRPr lang="en-IN" dirty="0"/>
          </a:p>
        </p:txBody>
      </p:sp>
      <p:sp>
        <p:nvSpPr>
          <p:cNvPr id="8" name="Content Placeholder 7">
            <a:extLst>
              <a:ext uri="{FF2B5EF4-FFF2-40B4-BE49-F238E27FC236}">
                <a16:creationId xmlns:a16="http://schemas.microsoft.com/office/drawing/2014/main" id="{F058A7CE-2AF7-41EB-8E66-54EF21B1610E}"/>
              </a:ext>
            </a:extLst>
          </p:cNvPr>
          <p:cNvSpPr>
            <a:spLocks noGrp="1"/>
          </p:cNvSpPr>
          <p:nvPr>
            <p:ph idx="1"/>
          </p:nvPr>
        </p:nvSpPr>
        <p:spPr>
          <a:xfrm>
            <a:off x="540988" y="2759076"/>
            <a:ext cx="3884962" cy="3009899"/>
          </a:xfrm>
        </p:spPr>
        <p:txBody>
          <a:bodyPr>
            <a:normAutofit/>
          </a:bodyPr>
          <a:lstStyle/>
          <a:p>
            <a:r>
              <a:rPr lang="en-US" altLang="zh-SG" sz="1800" dirty="0">
                <a:latin typeface="Calibri" panose="020F0502020204030204" pitchFamily="34" charset="0"/>
                <a:cs typeface="Times New Roman" panose="02020603050405020304" pitchFamily="18" charset="0"/>
              </a:rPr>
              <a:t>The training parameters were set as follows: decay rate = 0.00001, number of units in the hidden layer = 10, and epoch size = 10000.</a:t>
            </a:r>
            <a:endParaRPr lang="en-US" dirty="0"/>
          </a:p>
        </p:txBody>
      </p:sp>
      <p:pic>
        <p:nvPicPr>
          <p:cNvPr id="5" name="图片 4">
            <a:extLst>
              <a:ext uri="{FF2B5EF4-FFF2-40B4-BE49-F238E27FC236}">
                <a16:creationId xmlns:a16="http://schemas.microsoft.com/office/drawing/2014/main" id="{F7A5D486-D964-4ECA-962A-AC06609C8F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21159" y="1383132"/>
            <a:ext cx="6336017" cy="4091735"/>
          </a:xfrm>
          <a:prstGeom prst="round2DiagRect">
            <a:avLst>
              <a:gd name="adj1" fmla="val 11317"/>
              <a:gd name="adj2" fmla="val 0"/>
            </a:avLst>
          </a:prstGeom>
        </p:spPr>
      </p:pic>
      <p:sp>
        <p:nvSpPr>
          <p:cNvPr id="12" name="文本框 11">
            <a:extLst>
              <a:ext uri="{FF2B5EF4-FFF2-40B4-BE49-F238E27FC236}">
                <a16:creationId xmlns:a16="http://schemas.microsoft.com/office/drawing/2014/main" id="{E35C9021-1F43-422F-A0E3-B8C446D875C7}"/>
              </a:ext>
            </a:extLst>
          </p:cNvPr>
          <p:cNvSpPr txBox="1"/>
          <p:nvPr/>
        </p:nvSpPr>
        <p:spPr>
          <a:xfrm rot="19864906">
            <a:off x="-8635217" y="-189635"/>
            <a:ext cx="6593903" cy="3145536"/>
          </a:xfrm>
          <a:prstGeom prst="snip1Rect">
            <a:avLst/>
          </a:prstGeom>
          <a:solidFill>
            <a:srgbClr val="1D2A34"/>
          </a:solidFill>
        </p:spPr>
        <p:txBody>
          <a:bodyPr wrap="square" rtlCol="0">
            <a:spAutoFit/>
          </a:bodyPr>
          <a:lstStyle/>
          <a:p>
            <a:endParaRPr lang="zh-SG" altLang="en-US" dirty="0"/>
          </a:p>
        </p:txBody>
      </p:sp>
    </p:spTree>
    <p:extLst>
      <p:ext uri="{BB962C8B-B14F-4D97-AF65-F5344CB8AC3E}">
        <p14:creationId xmlns:p14="http://schemas.microsoft.com/office/powerpoint/2010/main" val="2004781957"/>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2871B-510E-4723-BB21-8A9B8094971F}"/>
              </a:ext>
            </a:extLst>
          </p:cNvPr>
          <p:cNvSpPr>
            <a:spLocks noGrp="1"/>
          </p:cNvSpPr>
          <p:nvPr>
            <p:ph type="title"/>
          </p:nvPr>
        </p:nvSpPr>
        <p:spPr>
          <a:xfrm>
            <a:off x="1148326" y="617948"/>
            <a:ext cx="10026650" cy="655637"/>
          </a:xfrm>
        </p:spPr>
        <p:txBody>
          <a:bodyPr>
            <a:normAutofit/>
          </a:bodyPr>
          <a:lstStyle/>
          <a:p>
            <a:r>
              <a:rPr lang="en-US" dirty="0">
                <a:solidFill>
                  <a:srgbClr val="FF0000"/>
                </a:solidFill>
              </a:rPr>
              <a:t>   K Nearest Neighbor (KNN) Forecast</a:t>
            </a:r>
          </a:p>
        </p:txBody>
      </p:sp>
      <p:sp>
        <p:nvSpPr>
          <p:cNvPr id="3" name="Content Placeholder 2">
            <a:extLst>
              <a:ext uri="{FF2B5EF4-FFF2-40B4-BE49-F238E27FC236}">
                <a16:creationId xmlns:a16="http://schemas.microsoft.com/office/drawing/2014/main" id="{545B1E04-456F-43AC-8865-23BE161CF676}"/>
              </a:ext>
            </a:extLst>
          </p:cNvPr>
          <p:cNvSpPr>
            <a:spLocks noGrp="1"/>
          </p:cNvSpPr>
          <p:nvPr>
            <p:ph idx="1"/>
          </p:nvPr>
        </p:nvSpPr>
        <p:spPr>
          <a:xfrm>
            <a:off x="1082675" y="1439862"/>
            <a:ext cx="10026650" cy="3978275"/>
          </a:xfrm>
        </p:spPr>
        <p:txBody>
          <a:bodyPr>
            <a:noAutofit/>
          </a:bodyPr>
          <a:lstStyle/>
          <a:p>
            <a:r>
              <a:rPr lang="en-US" sz="2800" dirty="0"/>
              <a:t> Uses 'feature similarity' to predict the values of any new data points. </a:t>
            </a:r>
          </a:p>
          <a:p>
            <a:r>
              <a:rPr lang="en-US" sz="2800" dirty="0"/>
              <a:t>This means that the new point is assigned a value based on how closely it resembles the points in the training set</a:t>
            </a:r>
          </a:p>
          <a:p>
            <a:r>
              <a:rPr lang="en-US" sz="2800" dirty="0"/>
              <a:t>The most popular application is to use it for classification problems.</a:t>
            </a:r>
          </a:p>
          <a:p>
            <a:r>
              <a:rPr lang="en-US" sz="2800" dirty="0"/>
              <a:t>Variety of applications such as economic </a:t>
            </a:r>
            <a:r>
              <a:rPr lang="en-US" sz="2800" b="1" dirty="0"/>
              <a:t>forecasting</a:t>
            </a:r>
            <a:r>
              <a:rPr lang="en-US" sz="2800" dirty="0"/>
              <a:t>, data compression and genetics.</a:t>
            </a:r>
          </a:p>
        </p:txBody>
      </p:sp>
    </p:spTree>
    <p:extLst>
      <p:ext uri="{BB962C8B-B14F-4D97-AF65-F5344CB8AC3E}">
        <p14:creationId xmlns:p14="http://schemas.microsoft.com/office/powerpoint/2010/main" val="3271396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CB1C3-D770-4B58-9392-6AD53B428232}"/>
              </a:ext>
            </a:extLst>
          </p:cNvPr>
          <p:cNvSpPr>
            <a:spLocks noGrp="1"/>
          </p:cNvSpPr>
          <p:nvPr>
            <p:ph type="title"/>
          </p:nvPr>
        </p:nvSpPr>
        <p:spPr>
          <a:xfrm>
            <a:off x="540988" y="540033"/>
            <a:ext cx="3884962" cy="1331604"/>
          </a:xfrm>
        </p:spPr>
        <p:txBody>
          <a:bodyPr vert="horz" lIns="0" tIns="0" rIns="0" bIns="0" rtlCol="0" anchor="b" anchorCtr="0">
            <a:normAutofit/>
          </a:bodyPr>
          <a:lstStyle/>
          <a:p>
            <a:pPr algn="ctr"/>
            <a:r>
              <a:rPr lang="en-US" dirty="0">
                <a:solidFill>
                  <a:srgbClr val="FF0000"/>
                </a:solidFill>
              </a:rPr>
              <a:t>30 day </a:t>
            </a:r>
            <a:r>
              <a:rPr lang="en-US" dirty="0" err="1">
                <a:solidFill>
                  <a:srgbClr val="FF0000"/>
                </a:solidFill>
              </a:rPr>
              <a:t>KNn</a:t>
            </a:r>
            <a:r>
              <a:rPr lang="en-US" dirty="0">
                <a:solidFill>
                  <a:srgbClr val="FF0000"/>
                </a:solidFill>
              </a:rPr>
              <a:t> forecast</a:t>
            </a:r>
          </a:p>
        </p:txBody>
      </p:sp>
      <p:sp>
        <p:nvSpPr>
          <p:cNvPr id="4" name="Text Placeholder 3">
            <a:extLst>
              <a:ext uri="{FF2B5EF4-FFF2-40B4-BE49-F238E27FC236}">
                <a16:creationId xmlns:a16="http://schemas.microsoft.com/office/drawing/2014/main" id="{07524F86-4EA6-4AB8-9A46-0B551094EAEC}"/>
              </a:ext>
            </a:extLst>
          </p:cNvPr>
          <p:cNvSpPr>
            <a:spLocks noGrp="1"/>
          </p:cNvSpPr>
          <p:nvPr>
            <p:ph type="body" sz="half" idx="2"/>
          </p:nvPr>
        </p:nvSpPr>
        <p:spPr>
          <a:xfrm>
            <a:off x="540988" y="2759076"/>
            <a:ext cx="3884962" cy="3009899"/>
          </a:xfrm>
        </p:spPr>
        <p:txBody>
          <a:bodyPr vert="horz" lIns="0" tIns="0" rIns="0" bIns="0" rtlCol="0" anchor="t" anchorCtr="0">
            <a:normAutofit/>
          </a:bodyPr>
          <a:lstStyle/>
          <a:p>
            <a:r>
              <a:rPr lang="en-US" dirty="0"/>
              <a:t>It is observed that the forecast is similar to the real DJIA data. It had an </a:t>
            </a:r>
            <a:r>
              <a:rPr lang="en-US"/>
              <a:t>upward trend </a:t>
            </a:r>
            <a:r>
              <a:rPr lang="en-US" dirty="0"/>
              <a:t>at the beginning of 2019 which can be seen in the forecast.</a:t>
            </a:r>
          </a:p>
        </p:txBody>
      </p:sp>
      <p:pic>
        <p:nvPicPr>
          <p:cNvPr id="6" name="Picture Placeholder 5" descr="Chart, scatter chart&#10;&#10;Description automatically generated">
            <a:extLst>
              <a:ext uri="{FF2B5EF4-FFF2-40B4-BE49-F238E27FC236}">
                <a16:creationId xmlns:a16="http://schemas.microsoft.com/office/drawing/2014/main" id="{30FF216E-40CE-4796-8F4B-B5C78F34A457}"/>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4537" r="4537"/>
          <a:stretch/>
        </p:blipFill>
        <p:spPr>
          <a:xfrm>
            <a:off x="4979987" y="540033"/>
            <a:ext cx="6671025" cy="5775279"/>
          </a:xfrm>
          <a:prstGeom prst="rect">
            <a:avLst/>
          </a:prstGeom>
        </p:spPr>
      </p:pic>
    </p:spTree>
    <p:extLst>
      <p:ext uri="{BB962C8B-B14F-4D97-AF65-F5344CB8AC3E}">
        <p14:creationId xmlns:p14="http://schemas.microsoft.com/office/powerpoint/2010/main" val="3161297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4A486-04F2-4B75-B629-A77F480D221C}"/>
              </a:ext>
            </a:extLst>
          </p:cNvPr>
          <p:cNvSpPr>
            <a:spLocks noGrp="1"/>
          </p:cNvSpPr>
          <p:nvPr>
            <p:ph type="title"/>
          </p:nvPr>
        </p:nvSpPr>
        <p:spPr>
          <a:xfrm>
            <a:off x="540988" y="540033"/>
            <a:ext cx="3884962" cy="1331604"/>
          </a:xfrm>
        </p:spPr>
        <p:txBody>
          <a:bodyPr vert="horz" lIns="0" tIns="0" rIns="0" bIns="0" rtlCol="0" anchor="b" anchorCtr="0">
            <a:normAutofit/>
          </a:bodyPr>
          <a:lstStyle/>
          <a:p>
            <a:pPr algn="ctr"/>
            <a:r>
              <a:rPr lang="en-US" dirty="0">
                <a:solidFill>
                  <a:srgbClr val="FF0000"/>
                </a:solidFill>
              </a:rPr>
              <a:t>Accuracy</a:t>
            </a:r>
          </a:p>
        </p:txBody>
      </p:sp>
      <p:sp>
        <p:nvSpPr>
          <p:cNvPr id="4" name="Text Placeholder 3">
            <a:extLst>
              <a:ext uri="{FF2B5EF4-FFF2-40B4-BE49-F238E27FC236}">
                <a16:creationId xmlns:a16="http://schemas.microsoft.com/office/drawing/2014/main" id="{36E76E43-CE9A-49DD-93E1-11E7238DE295}"/>
              </a:ext>
            </a:extLst>
          </p:cNvPr>
          <p:cNvSpPr>
            <a:spLocks noGrp="1"/>
          </p:cNvSpPr>
          <p:nvPr>
            <p:ph type="body" sz="half" idx="2"/>
          </p:nvPr>
        </p:nvSpPr>
        <p:spPr>
          <a:xfrm>
            <a:off x="540988" y="2759076"/>
            <a:ext cx="3884962" cy="3009899"/>
          </a:xfrm>
        </p:spPr>
        <p:txBody>
          <a:bodyPr vert="horz" lIns="0" tIns="0" rIns="0" bIns="0" rtlCol="0" anchor="t" anchorCtr="0">
            <a:normAutofit/>
          </a:bodyPr>
          <a:lstStyle/>
          <a:p>
            <a:r>
              <a:rPr lang="en-US" dirty="0"/>
              <a:t> Similar forecast on a larger time scale shows the trend reversing at end of 2018</a:t>
            </a:r>
          </a:p>
          <a:p>
            <a:r>
              <a:rPr lang="en-US" dirty="0"/>
              <a:t>Overall accuracy stats :</a:t>
            </a:r>
          </a:p>
          <a:p>
            <a:r>
              <a:rPr lang="en-US" dirty="0"/>
              <a:t> RMSE         MAE           MAPE </a:t>
            </a:r>
          </a:p>
          <a:p>
            <a:r>
              <a:rPr lang="en-US" dirty="0"/>
              <a:t>4.416086   3.679488   6.408087 </a:t>
            </a:r>
          </a:p>
        </p:txBody>
      </p:sp>
      <p:pic>
        <p:nvPicPr>
          <p:cNvPr id="6" name="Picture Placeholder 5" descr="Chart&#10;&#10;Description automatically generated">
            <a:extLst>
              <a:ext uri="{FF2B5EF4-FFF2-40B4-BE49-F238E27FC236}">
                <a16:creationId xmlns:a16="http://schemas.microsoft.com/office/drawing/2014/main" id="{47261034-93AE-4104-9171-BC51A99E41C4}"/>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4537" r="4537"/>
          <a:stretch/>
        </p:blipFill>
        <p:spPr>
          <a:xfrm>
            <a:off x="4979987" y="540033"/>
            <a:ext cx="6671025" cy="5775279"/>
          </a:xfrm>
          <a:prstGeom prst="rect">
            <a:avLst/>
          </a:prstGeom>
        </p:spPr>
      </p:pic>
    </p:spTree>
    <p:extLst>
      <p:ext uri="{BB962C8B-B14F-4D97-AF65-F5344CB8AC3E}">
        <p14:creationId xmlns:p14="http://schemas.microsoft.com/office/powerpoint/2010/main" val="17038994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B5890-3915-4890-842A-4DA2A018183A}"/>
              </a:ext>
            </a:extLst>
          </p:cNvPr>
          <p:cNvSpPr>
            <a:spLocks noGrp="1"/>
          </p:cNvSpPr>
          <p:nvPr>
            <p:ph type="title"/>
          </p:nvPr>
        </p:nvSpPr>
        <p:spPr>
          <a:xfrm>
            <a:off x="540988" y="540033"/>
            <a:ext cx="3884962" cy="1331604"/>
          </a:xfrm>
        </p:spPr>
        <p:txBody>
          <a:bodyPr vert="horz" lIns="0" tIns="0" rIns="0" bIns="0" rtlCol="0" anchor="b" anchorCtr="0">
            <a:normAutofit/>
          </a:bodyPr>
          <a:lstStyle/>
          <a:p>
            <a:pPr algn="ctr"/>
            <a:r>
              <a:rPr lang="en-US" dirty="0">
                <a:solidFill>
                  <a:srgbClr val="FF0000"/>
                </a:solidFill>
              </a:rPr>
              <a:t>Accuracy</a:t>
            </a:r>
          </a:p>
        </p:txBody>
      </p:sp>
      <p:sp>
        <p:nvSpPr>
          <p:cNvPr id="4" name="Text Placeholder 3">
            <a:extLst>
              <a:ext uri="{FF2B5EF4-FFF2-40B4-BE49-F238E27FC236}">
                <a16:creationId xmlns:a16="http://schemas.microsoft.com/office/drawing/2014/main" id="{79E81899-8CCB-49BB-B6DE-ECBE26A544DD}"/>
              </a:ext>
            </a:extLst>
          </p:cNvPr>
          <p:cNvSpPr>
            <a:spLocks noGrp="1"/>
          </p:cNvSpPr>
          <p:nvPr>
            <p:ph type="body" sz="half" idx="2"/>
          </p:nvPr>
        </p:nvSpPr>
        <p:spPr>
          <a:xfrm>
            <a:off x="540988" y="2759076"/>
            <a:ext cx="3884962" cy="3009899"/>
          </a:xfrm>
        </p:spPr>
        <p:txBody>
          <a:bodyPr vert="horz" lIns="0" tIns="0" rIns="0" bIns="0" rtlCol="0" anchor="t" anchorCtr="0">
            <a:normAutofit/>
          </a:bodyPr>
          <a:lstStyle/>
          <a:p>
            <a:r>
              <a:rPr lang="en-US" dirty="0"/>
              <a:t>This forecast shows market going down in next 30 days which is not as consistent with real time data but it shows a downward  trend for first quarter of 2020 which is what was seen.</a:t>
            </a:r>
          </a:p>
        </p:txBody>
      </p:sp>
      <p:pic>
        <p:nvPicPr>
          <p:cNvPr id="6" name="Picture Placeholder 5" descr="Chart, line chart&#10;&#10;Description automatically generated">
            <a:extLst>
              <a:ext uri="{FF2B5EF4-FFF2-40B4-BE49-F238E27FC236}">
                <a16:creationId xmlns:a16="http://schemas.microsoft.com/office/drawing/2014/main" id="{A274BC41-0BF4-429B-AADD-FCDDAA5D9F96}"/>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4537" r="4537"/>
          <a:stretch/>
        </p:blipFill>
        <p:spPr>
          <a:xfrm>
            <a:off x="4979987" y="540033"/>
            <a:ext cx="6671025" cy="5775279"/>
          </a:xfrm>
          <a:prstGeom prst="rect">
            <a:avLst/>
          </a:prstGeom>
        </p:spPr>
      </p:pic>
    </p:spTree>
    <p:extLst>
      <p:ext uri="{BB962C8B-B14F-4D97-AF65-F5344CB8AC3E}">
        <p14:creationId xmlns:p14="http://schemas.microsoft.com/office/powerpoint/2010/main" val="3195011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8D7C1-9875-40B3-940F-AE036C7F0CBA}"/>
              </a:ext>
            </a:extLst>
          </p:cNvPr>
          <p:cNvSpPr>
            <a:spLocks noGrp="1"/>
          </p:cNvSpPr>
          <p:nvPr>
            <p:ph type="title"/>
          </p:nvPr>
        </p:nvSpPr>
        <p:spPr>
          <a:xfrm>
            <a:off x="744020" y="448091"/>
            <a:ext cx="5604604" cy="1532951"/>
          </a:xfrm>
        </p:spPr>
        <p:txBody>
          <a:bodyPr vert="horz" lIns="0" tIns="0" rIns="0" bIns="0" rtlCol="0" anchor="b" anchorCtr="0">
            <a:normAutofit/>
          </a:bodyPr>
          <a:lstStyle/>
          <a:p>
            <a:pPr algn="ctr"/>
            <a:r>
              <a:rPr lang="en-US" altLang="zh-CN" sz="4800" dirty="0"/>
              <a:t>Conclusion</a:t>
            </a:r>
            <a:endParaRPr lang="en-US" sz="4800" dirty="0"/>
          </a:p>
        </p:txBody>
      </p:sp>
      <p:pic>
        <p:nvPicPr>
          <p:cNvPr id="37" name="图片 36">
            <a:extLst>
              <a:ext uri="{FF2B5EF4-FFF2-40B4-BE49-F238E27FC236}">
                <a16:creationId xmlns:a16="http://schemas.microsoft.com/office/drawing/2014/main" id="{154B15E4-6482-4231-83AC-D06DD3B332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91784">
            <a:off x="14082925" y="-3092923"/>
            <a:ext cx="6336017" cy="4091735"/>
          </a:xfrm>
          <a:prstGeom prst="round2DiagRect">
            <a:avLst>
              <a:gd name="adj1" fmla="val 11317"/>
              <a:gd name="adj2" fmla="val 0"/>
            </a:avLst>
          </a:prstGeom>
        </p:spPr>
      </p:pic>
      <p:sp>
        <p:nvSpPr>
          <p:cNvPr id="4" name="TextBox 3">
            <a:extLst>
              <a:ext uri="{FF2B5EF4-FFF2-40B4-BE49-F238E27FC236}">
                <a16:creationId xmlns:a16="http://schemas.microsoft.com/office/drawing/2014/main" id="{BC597D99-E519-47DC-86D7-C29312BD7D85}"/>
              </a:ext>
            </a:extLst>
          </p:cNvPr>
          <p:cNvSpPr txBox="1"/>
          <p:nvPr/>
        </p:nvSpPr>
        <p:spPr>
          <a:xfrm>
            <a:off x="2803021" y="2503918"/>
            <a:ext cx="8101413" cy="2585323"/>
          </a:xfrm>
          <a:prstGeom prst="rect">
            <a:avLst/>
          </a:prstGeom>
          <a:noFill/>
        </p:spPr>
        <p:txBody>
          <a:bodyPr wrap="square" rtlCol="0">
            <a:spAutoFit/>
          </a:bodyPr>
          <a:lstStyle/>
          <a:p>
            <a:r>
              <a:rPr lang="en-US" dirty="0"/>
              <a:t>The Dow Jones Index is very difficult to predict because so many different outside events factor into the index. Because of this unpredictability of factors no one model is better than the other. It may appear in our report that one model provided better predictions than other but with different market conditions this may not be the case. </a:t>
            </a:r>
          </a:p>
          <a:p>
            <a:endParaRPr lang="en-US" dirty="0"/>
          </a:p>
          <a:p>
            <a:r>
              <a:rPr lang="en-US" dirty="0"/>
              <a:t>For example, there was a huge dip in the market in early 2020 due to </a:t>
            </a:r>
            <a:r>
              <a:rPr lang="en-US" dirty="0" err="1"/>
              <a:t>covid</a:t>
            </a:r>
            <a:r>
              <a:rPr lang="en-US" dirty="0"/>
              <a:t> lockdowns. No such model would be able to predict something like this without being given that information.</a:t>
            </a:r>
          </a:p>
        </p:txBody>
      </p:sp>
    </p:spTree>
    <p:extLst>
      <p:ext uri="{BB962C8B-B14F-4D97-AF65-F5344CB8AC3E}">
        <p14:creationId xmlns:p14="http://schemas.microsoft.com/office/powerpoint/2010/main" val="3012030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A1571-E318-4677-A197-991977EC32C2}"/>
              </a:ext>
            </a:extLst>
          </p:cNvPr>
          <p:cNvSpPr>
            <a:spLocks noGrp="1"/>
          </p:cNvSpPr>
          <p:nvPr>
            <p:ph type="ctrTitle"/>
          </p:nvPr>
        </p:nvSpPr>
        <p:spPr/>
        <p:txBody>
          <a:bodyPr>
            <a:normAutofit/>
          </a:bodyPr>
          <a:lstStyle/>
          <a:p>
            <a:r>
              <a:rPr lang="en-US" altLang="zh-CN" sz="4000" dirty="0"/>
              <a:t>THANK YOU </a:t>
            </a:r>
            <a:br>
              <a:rPr lang="en-US" altLang="zh-CN" sz="4000" dirty="0"/>
            </a:br>
            <a:r>
              <a:rPr lang="en-US" altLang="zh-CN" sz="4000" dirty="0"/>
              <a:t>For YOUR </a:t>
            </a:r>
            <a:br>
              <a:rPr lang="en-US" altLang="zh-CN" sz="4000" dirty="0"/>
            </a:br>
            <a:r>
              <a:rPr lang="en-US" altLang="zh-CN" sz="4000" dirty="0"/>
              <a:t>WATCHING</a:t>
            </a:r>
            <a:endParaRPr lang="zh-SG" altLang="en-US" sz="4000" dirty="0"/>
          </a:p>
        </p:txBody>
      </p:sp>
    </p:spTree>
    <p:extLst>
      <p:ext uri="{BB962C8B-B14F-4D97-AF65-F5344CB8AC3E}">
        <p14:creationId xmlns:p14="http://schemas.microsoft.com/office/powerpoint/2010/main" val="1679667510"/>
      </p:ext>
    </p:extLst>
  </p:cSld>
  <p:clrMapOvr>
    <a:masterClrMapping/>
  </p:clrMapOvr>
  <mc:AlternateContent xmlns:mc="http://schemas.openxmlformats.org/markup-compatibility/2006" xmlns:p14="http://schemas.microsoft.com/office/powerpoint/2010/main">
    <mc:Choice Requires="p14">
      <p:transition spd="slow" p14:dur="1500">
        <p14:ripple dir="l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4" name="Freeform: Shape 13">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6" name="Freeform: Shape 15">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Straight Connector 16">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9" name="Rectangle 1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98D7C1-9875-40B3-940F-AE036C7F0CBA}"/>
              </a:ext>
            </a:extLst>
          </p:cNvPr>
          <p:cNvSpPr>
            <a:spLocks noGrp="1"/>
          </p:cNvSpPr>
          <p:nvPr>
            <p:ph type="title"/>
          </p:nvPr>
        </p:nvSpPr>
        <p:spPr>
          <a:xfrm>
            <a:off x="1085851" y="1089025"/>
            <a:ext cx="4451349" cy="1532951"/>
          </a:xfrm>
        </p:spPr>
        <p:txBody>
          <a:bodyPr vert="horz" lIns="0" tIns="0" rIns="0" bIns="0" rtlCol="0" anchor="b" anchorCtr="0">
            <a:normAutofit/>
          </a:bodyPr>
          <a:lstStyle/>
          <a:p>
            <a:pPr algn="ctr"/>
            <a:r>
              <a:rPr lang="en-US" sz="4800" dirty="0"/>
              <a:t>Weekly Data</a:t>
            </a:r>
          </a:p>
        </p:txBody>
      </p:sp>
      <p:grpSp>
        <p:nvGrpSpPr>
          <p:cNvPr id="21" name="Group 20">
            <a:extLst>
              <a:ext uri="{FF2B5EF4-FFF2-40B4-BE49-F238E27FC236}">
                <a16:creationId xmlns:a16="http://schemas.microsoft.com/office/drawing/2014/main" id="{49E013D9-9421-47E7-9080-30F6E544BE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0275" y="2840038"/>
            <a:ext cx="2216150" cy="1177924"/>
            <a:chOff x="4987925" y="2840038"/>
            <a:chExt cx="2216150" cy="1177924"/>
          </a:xfrm>
        </p:grpSpPr>
        <p:sp>
          <p:nvSpPr>
            <p:cNvPr id="22" name="Rectangle 21">
              <a:extLst>
                <a:ext uri="{FF2B5EF4-FFF2-40B4-BE49-F238E27FC236}">
                  <a16:creationId xmlns:a16="http://schemas.microsoft.com/office/drawing/2014/main" id="{9109F7CF-3139-48B9-AF7B-9BD2941A8D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15A838F8-C7B5-4988-81A9-B02E6C8F9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5B86A1A-402F-4AE2-B5E6-B8A5FB16CD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44A0542D-9B1C-46B1-82B5-54470B697F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614944" y="3117662"/>
              <a:ext cx="1009280" cy="464739"/>
              <a:chOff x="4432859" y="3200647"/>
              <a:chExt cx="1009280" cy="464739"/>
            </a:xfrm>
          </p:grpSpPr>
          <p:sp>
            <p:nvSpPr>
              <p:cNvPr id="33" name="Freeform: Shape 32">
                <a:extLst>
                  <a:ext uri="{FF2B5EF4-FFF2-40B4-BE49-F238E27FC236}">
                    <a16:creationId xmlns:a16="http://schemas.microsoft.com/office/drawing/2014/main" id="{F3AFD408-F48C-4C50-8D5E-5DD6271799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Freeform: Shape 33">
                <a:extLst>
                  <a:ext uri="{FF2B5EF4-FFF2-40B4-BE49-F238E27FC236}">
                    <a16:creationId xmlns:a16="http://schemas.microsoft.com/office/drawing/2014/main" id="{9C45F007-BD45-43C0-8579-5601F9CA7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6" name="Group 25">
              <a:extLst>
                <a:ext uri="{FF2B5EF4-FFF2-40B4-BE49-F238E27FC236}">
                  <a16:creationId xmlns:a16="http://schemas.microsoft.com/office/drawing/2014/main" id="{97131E1B-CE62-4AB1-A2D9-02E823C9B32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679979" y="2915338"/>
              <a:ext cx="1080000" cy="1080000"/>
              <a:chOff x="4497894" y="2998323"/>
              <a:chExt cx="1080000" cy="1080000"/>
            </a:xfrm>
          </p:grpSpPr>
          <p:grpSp>
            <p:nvGrpSpPr>
              <p:cNvPr id="27" name="Group 26">
                <a:extLst>
                  <a:ext uri="{FF2B5EF4-FFF2-40B4-BE49-F238E27FC236}">
                    <a16:creationId xmlns:a16="http://schemas.microsoft.com/office/drawing/2014/main" id="{745E8D88-C0BB-4D1C-B240-D441BBA6F7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3500000">
                <a:off x="4805524" y="2998323"/>
                <a:ext cx="464739" cy="1080000"/>
                <a:chOff x="4511184" y="2470620"/>
                <a:chExt cx="464739" cy="1080000"/>
              </a:xfrm>
            </p:grpSpPr>
            <p:sp>
              <p:nvSpPr>
                <p:cNvPr id="31" name="Freeform: Shape 30">
                  <a:extLst>
                    <a:ext uri="{FF2B5EF4-FFF2-40B4-BE49-F238E27FC236}">
                      <a16:creationId xmlns:a16="http://schemas.microsoft.com/office/drawing/2014/main" id="{AAB960BE-12F5-4ADA-AA9E-0EC542564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32" name="Straight Connector 31">
                  <a:extLst>
                    <a:ext uri="{FF2B5EF4-FFF2-40B4-BE49-F238E27FC236}">
                      <a16:creationId xmlns:a16="http://schemas.microsoft.com/office/drawing/2014/main" id="{7E9BB9F7-7101-4BF3-9191-5893E4C582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D0710A9C-48A5-404F-9EC4-D486FCDFDA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8100000" flipH="1">
                <a:off x="4542572" y="2998323"/>
                <a:ext cx="464739" cy="1080000"/>
                <a:chOff x="4511184" y="2470620"/>
                <a:chExt cx="464739" cy="1080000"/>
              </a:xfrm>
            </p:grpSpPr>
            <p:sp>
              <p:nvSpPr>
                <p:cNvPr id="29" name="Freeform: Shape 28">
                  <a:extLst>
                    <a:ext uri="{FF2B5EF4-FFF2-40B4-BE49-F238E27FC236}">
                      <a16:creationId xmlns:a16="http://schemas.microsoft.com/office/drawing/2014/main" id="{5111EC00-4B3D-478C-AD25-F35644013E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30" name="Straight Connector 29">
                  <a:extLst>
                    <a:ext uri="{FF2B5EF4-FFF2-40B4-BE49-F238E27FC236}">
                      <a16:creationId xmlns:a16="http://schemas.microsoft.com/office/drawing/2014/main" id="{350412DA-ED08-4AFA-AED3-DFB42655D4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36" name="Rectangle 35">
            <a:extLst>
              <a:ext uri="{FF2B5EF4-FFF2-40B4-BE49-F238E27FC236}">
                <a16:creationId xmlns:a16="http://schemas.microsoft.com/office/drawing/2014/main" id="{8036B80B-269D-4F02-9EF9-A6A4E917B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4794" y="0"/>
            <a:ext cx="5537206"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4" name="Picture 3">
            <a:extLst>
              <a:ext uri="{FF2B5EF4-FFF2-40B4-BE49-F238E27FC236}">
                <a16:creationId xmlns:a16="http://schemas.microsoft.com/office/drawing/2014/main" id="{F6878AB8-8F2A-4E85-8C35-B73D61BE2D4D}"/>
              </a:ext>
            </a:extLst>
          </p:cNvPr>
          <p:cNvPicPr>
            <a:picLocks noChangeAspect="1"/>
          </p:cNvPicPr>
          <p:nvPr/>
        </p:nvPicPr>
        <p:blipFill>
          <a:blip r:embed="rId2"/>
          <a:stretch>
            <a:fillRect/>
          </a:stretch>
        </p:blipFill>
        <p:spPr>
          <a:xfrm>
            <a:off x="8305160" y="287743"/>
            <a:ext cx="2200275" cy="6124575"/>
          </a:xfrm>
          <a:prstGeom prst="rect">
            <a:avLst/>
          </a:prstGeom>
        </p:spPr>
      </p:pic>
    </p:spTree>
    <p:extLst>
      <p:ext uri="{BB962C8B-B14F-4D97-AF65-F5344CB8AC3E}">
        <p14:creationId xmlns:p14="http://schemas.microsoft.com/office/powerpoint/2010/main" val="1946986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4" name="Freeform: Shape 13">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6" name="Freeform: Shape 15">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Straight Connector 16">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9" name="Rectangle 1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98D7C1-9875-40B3-940F-AE036C7F0CBA}"/>
              </a:ext>
            </a:extLst>
          </p:cNvPr>
          <p:cNvSpPr>
            <a:spLocks noGrp="1"/>
          </p:cNvSpPr>
          <p:nvPr>
            <p:ph type="title"/>
          </p:nvPr>
        </p:nvSpPr>
        <p:spPr>
          <a:xfrm>
            <a:off x="302089" y="1051474"/>
            <a:ext cx="4451349" cy="1532951"/>
          </a:xfrm>
        </p:spPr>
        <p:txBody>
          <a:bodyPr vert="horz" lIns="0" tIns="0" rIns="0" bIns="0" rtlCol="0" anchor="b" anchorCtr="0">
            <a:normAutofit/>
          </a:bodyPr>
          <a:lstStyle/>
          <a:p>
            <a:pPr algn="ctr"/>
            <a:r>
              <a:rPr lang="en-US" sz="4800" dirty="0"/>
              <a:t>Python Script</a:t>
            </a:r>
          </a:p>
        </p:txBody>
      </p:sp>
      <p:grpSp>
        <p:nvGrpSpPr>
          <p:cNvPr id="21" name="Group 20">
            <a:extLst>
              <a:ext uri="{FF2B5EF4-FFF2-40B4-BE49-F238E27FC236}">
                <a16:creationId xmlns:a16="http://schemas.microsoft.com/office/drawing/2014/main" id="{49E013D9-9421-47E7-9080-30F6E544BE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00275" y="2840038"/>
            <a:ext cx="2216150" cy="1177924"/>
            <a:chOff x="4987925" y="2840038"/>
            <a:chExt cx="2216150" cy="1177924"/>
          </a:xfrm>
        </p:grpSpPr>
        <p:sp>
          <p:nvSpPr>
            <p:cNvPr id="22" name="Rectangle 21">
              <a:extLst>
                <a:ext uri="{FF2B5EF4-FFF2-40B4-BE49-F238E27FC236}">
                  <a16:creationId xmlns:a16="http://schemas.microsoft.com/office/drawing/2014/main" id="{9109F7CF-3139-48B9-AF7B-9BD2941A8D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15A838F8-C7B5-4988-81A9-B02E6C8F9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5B86A1A-402F-4AE2-B5E6-B8A5FB16CD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44A0542D-9B1C-46B1-82B5-54470B697F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614944" y="3117662"/>
              <a:ext cx="1009280" cy="464739"/>
              <a:chOff x="4432859" y="3200647"/>
              <a:chExt cx="1009280" cy="464739"/>
            </a:xfrm>
          </p:grpSpPr>
          <p:sp>
            <p:nvSpPr>
              <p:cNvPr id="33" name="Freeform: Shape 32">
                <a:extLst>
                  <a:ext uri="{FF2B5EF4-FFF2-40B4-BE49-F238E27FC236}">
                    <a16:creationId xmlns:a16="http://schemas.microsoft.com/office/drawing/2014/main" id="{F3AFD408-F48C-4C50-8D5E-5DD6271799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Freeform: Shape 33">
                <a:extLst>
                  <a:ext uri="{FF2B5EF4-FFF2-40B4-BE49-F238E27FC236}">
                    <a16:creationId xmlns:a16="http://schemas.microsoft.com/office/drawing/2014/main" id="{9C45F007-BD45-43C0-8579-5601F9CA7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6" name="Group 25">
              <a:extLst>
                <a:ext uri="{FF2B5EF4-FFF2-40B4-BE49-F238E27FC236}">
                  <a16:creationId xmlns:a16="http://schemas.microsoft.com/office/drawing/2014/main" id="{97131E1B-CE62-4AB1-A2D9-02E823C9B32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679979" y="2915338"/>
              <a:ext cx="1080000" cy="1080000"/>
              <a:chOff x="4497894" y="2998323"/>
              <a:chExt cx="1080000" cy="1080000"/>
            </a:xfrm>
          </p:grpSpPr>
          <p:grpSp>
            <p:nvGrpSpPr>
              <p:cNvPr id="27" name="Group 26">
                <a:extLst>
                  <a:ext uri="{FF2B5EF4-FFF2-40B4-BE49-F238E27FC236}">
                    <a16:creationId xmlns:a16="http://schemas.microsoft.com/office/drawing/2014/main" id="{745E8D88-C0BB-4D1C-B240-D441BBA6F7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3500000">
                <a:off x="4805524" y="2998323"/>
                <a:ext cx="464739" cy="1080000"/>
                <a:chOff x="4511184" y="2470620"/>
                <a:chExt cx="464739" cy="1080000"/>
              </a:xfrm>
            </p:grpSpPr>
            <p:sp>
              <p:nvSpPr>
                <p:cNvPr id="31" name="Freeform: Shape 30">
                  <a:extLst>
                    <a:ext uri="{FF2B5EF4-FFF2-40B4-BE49-F238E27FC236}">
                      <a16:creationId xmlns:a16="http://schemas.microsoft.com/office/drawing/2014/main" id="{AAB960BE-12F5-4ADA-AA9E-0EC542564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32" name="Straight Connector 31">
                  <a:extLst>
                    <a:ext uri="{FF2B5EF4-FFF2-40B4-BE49-F238E27FC236}">
                      <a16:creationId xmlns:a16="http://schemas.microsoft.com/office/drawing/2014/main" id="{7E9BB9F7-7101-4BF3-9191-5893E4C582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D0710A9C-48A5-404F-9EC4-D486FCDFDA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8100000" flipH="1">
                <a:off x="4542572" y="2998323"/>
                <a:ext cx="464739" cy="1080000"/>
                <a:chOff x="4511184" y="2470620"/>
                <a:chExt cx="464739" cy="1080000"/>
              </a:xfrm>
            </p:grpSpPr>
            <p:sp>
              <p:nvSpPr>
                <p:cNvPr id="29" name="Freeform: Shape 28">
                  <a:extLst>
                    <a:ext uri="{FF2B5EF4-FFF2-40B4-BE49-F238E27FC236}">
                      <a16:creationId xmlns:a16="http://schemas.microsoft.com/office/drawing/2014/main" id="{5111EC00-4B3D-478C-AD25-F35644013E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30" name="Straight Connector 29">
                  <a:extLst>
                    <a:ext uri="{FF2B5EF4-FFF2-40B4-BE49-F238E27FC236}">
                      <a16:creationId xmlns:a16="http://schemas.microsoft.com/office/drawing/2014/main" id="{350412DA-ED08-4AFA-AED3-DFB42655D4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36" name="Rectangle 35">
            <a:extLst>
              <a:ext uri="{FF2B5EF4-FFF2-40B4-BE49-F238E27FC236}">
                <a16:creationId xmlns:a16="http://schemas.microsoft.com/office/drawing/2014/main" id="{8036B80B-269D-4F02-9EF9-A6A4E917B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4794" y="0"/>
            <a:ext cx="5537206"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35" name="Picture 34">
            <a:extLst>
              <a:ext uri="{FF2B5EF4-FFF2-40B4-BE49-F238E27FC236}">
                <a16:creationId xmlns:a16="http://schemas.microsoft.com/office/drawing/2014/main" id="{6A57DE91-DBE7-4CD3-9689-2618A318DE45}"/>
              </a:ext>
            </a:extLst>
          </p:cNvPr>
          <p:cNvPicPr>
            <a:picLocks noChangeAspect="1"/>
          </p:cNvPicPr>
          <p:nvPr/>
        </p:nvPicPr>
        <p:blipFill>
          <a:blip r:embed="rId2"/>
          <a:stretch>
            <a:fillRect/>
          </a:stretch>
        </p:blipFill>
        <p:spPr>
          <a:xfrm>
            <a:off x="4897835" y="391886"/>
            <a:ext cx="7068616" cy="6287427"/>
          </a:xfrm>
          <a:prstGeom prst="rect">
            <a:avLst/>
          </a:prstGeom>
        </p:spPr>
      </p:pic>
    </p:spTree>
    <p:extLst>
      <p:ext uri="{BB962C8B-B14F-4D97-AF65-F5344CB8AC3E}">
        <p14:creationId xmlns:p14="http://schemas.microsoft.com/office/powerpoint/2010/main" val="95158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36378-3DF9-45B8-8F77-17F84669F2D1}"/>
              </a:ext>
            </a:extLst>
          </p:cNvPr>
          <p:cNvSpPr>
            <a:spLocks noGrp="1"/>
          </p:cNvSpPr>
          <p:nvPr>
            <p:ph type="title"/>
          </p:nvPr>
        </p:nvSpPr>
        <p:spPr>
          <a:xfrm>
            <a:off x="677149" y="469783"/>
            <a:ext cx="10837702" cy="1515873"/>
          </a:xfrm>
        </p:spPr>
        <p:txBody>
          <a:bodyPr>
            <a:normAutofit/>
          </a:bodyPr>
          <a:lstStyle/>
          <a:p>
            <a:r>
              <a:rPr lang="en-US" dirty="0"/>
              <a:t>ARIMA: Auto Regressive Integrated Moving Average</a:t>
            </a:r>
          </a:p>
        </p:txBody>
      </p:sp>
      <p:sp>
        <p:nvSpPr>
          <p:cNvPr id="3" name="Content Placeholder 2">
            <a:extLst>
              <a:ext uri="{FF2B5EF4-FFF2-40B4-BE49-F238E27FC236}">
                <a16:creationId xmlns:a16="http://schemas.microsoft.com/office/drawing/2014/main" id="{71709063-E77D-4E04-AF8E-FD98386CA1B1}"/>
              </a:ext>
            </a:extLst>
          </p:cNvPr>
          <p:cNvSpPr>
            <a:spLocks noGrp="1"/>
          </p:cNvSpPr>
          <p:nvPr>
            <p:ph idx="1"/>
          </p:nvPr>
        </p:nvSpPr>
        <p:spPr>
          <a:xfrm>
            <a:off x="184558" y="1666876"/>
            <a:ext cx="10921592" cy="4102100"/>
          </a:xfrm>
        </p:spPr>
        <p:txBody>
          <a:bodyPr>
            <a:normAutofit/>
          </a:bodyPr>
          <a:lstStyle/>
          <a:p>
            <a:r>
              <a:rPr lang="en-US" sz="2200" dirty="0"/>
              <a:t>Four Steps:</a:t>
            </a:r>
          </a:p>
          <a:p>
            <a:r>
              <a:rPr lang="en-US" sz="2200" b="0" i="0" u="none" strike="noStrike" baseline="0" dirty="0"/>
              <a:t>Identification: Find the best values reproducing the time series variable to forecast.</a:t>
            </a:r>
          </a:p>
          <a:p>
            <a:pPr algn="l"/>
            <a:r>
              <a:rPr lang="en-US" sz="2200" b="0" i="0" u="none" strike="noStrike" baseline="0" dirty="0"/>
              <a:t>Analysis and Differentiation: Study the time series, in our study we will use different statistical tools such as ACF and PACF tests.</a:t>
            </a:r>
          </a:p>
          <a:p>
            <a:pPr algn="l"/>
            <a:r>
              <a:rPr lang="en-US" sz="2200" b="0" i="0" u="none" strike="noStrike" baseline="0" dirty="0"/>
              <a:t>Adjust the Arima Model: Extract and determine coefficients and adjust the model.</a:t>
            </a:r>
            <a:endParaRPr lang="en-US" sz="2200" dirty="0"/>
          </a:p>
          <a:p>
            <a:pPr algn="l"/>
            <a:r>
              <a:rPr lang="en-US" sz="2200" b="0" i="0" u="none" strike="noStrike" baseline="0" dirty="0"/>
              <a:t>Prediction: Once the best model has been selected, we can make a forecast based on probabilistic future values.</a:t>
            </a:r>
          </a:p>
          <a:p>
            <a:pPr algn="l"/>
            <a:endParaRPr lang="en-US" b="0" i="0" u="none" strike="noStrike" baseline="0" dirty="0">
              <a:latin typeface="LMRoman10-Regular"/>
            </a:endParaRPr>
          </a:p>
          <a:p>
            <a:pPr marL="0" indent="0" algn="l">
              <a:buNone/>
            </a:pPr>
            <a:endParaRPr lang="en-US" dirty="0">
              <a:latin typeface="LMRoman10-Regular"/>
            </a:endParaRPr>
          </a:p>
          <a:p>
            <a:pPr algn="l"/>
            <a:endParaRPr lang="en-US" dirty="0"/>
          </a:p>
        </p:txBody>
      </p:sp>
    </p:spTree>
    <p:extLst>
      <p:ext uri="{BB962C8B-B14F-4D97-AF65-F5344CB8AC3E}">
        <p14:creationId xmlns:p14="http://schemas.microsoft.com/office/powerpoint/2010/main" val="1095675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28EBB9-4751-4442-9EDF-64E62A031AC4}"/>
              </a:ext>
            </a:extLst>
          </p:cNvPr>
          <p:cNvSpPr>
            <a:spLocks noGrp="1"/>
          </p:cNvSpPr>
          <p:nvPr>
            <p:ph type="title"/>
          </p:nvPr>
        </p:nvSpPr>
        <p:spPr>
          <a:xfrm>
            <a:off x="1080000" y="540000"/>
            <a:ext cx="3345950" cy="2303213"/>
          </a:xfrm>
        </p:spPr>
        <p:txBody>
          <a:bodyPr anchor="ctr">
            <a:normAutofit/>
          </a:bodyPr>
          <a:lstStyle/>
          <a:p>
            <a:pPr algn="ctr"/>
            <a:r>
              <a:rPr lang="en-US" dirty="0"/>
              <a:t>Arima: Read in the data</a:t>
            </a:r>
          </a:p>
        </p:txBody>
      </p:sp>
      <p:cxnSp>
        <p:nvCxnSpPr>
          <p:cNvPr id="14" name="Straight Connector 13">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85B91D96-6D8A-4A4E-B9A5-37AF1E5C2776}"/>
              </a:ext>
            </a:extLst>
          </p:cNvPr>
          <p:cNvSpPr>
            <a:spLocks noGrp="1"/>
          </p:cNvSpPr>
          <p:nvPr>
            <p:ph idx="1"/>
          </p:nvPr>
        </p:nvSpPr>
        <p:spPr>
          <a:xfrm>
            <a:off x="5543552" y="540000"/>
            <a:ext cx="6107460" cy="2303213"/>
          </a:xfrm>
        </p:spPr>
        <p:txBody>
          <a:bodyPr anchor="ctr">
            <a:normAutofit fontScale="85000" lnSpcReduction="10000"/>
          </a:bodyPr>
          <a:lstStyle/>
          <a:p>
            <a:r>
              <a:rPr lang="en-US" dirty="0"/>
              <a:t>Below is the r code to read in the data and set the data to a time series.</a:t>
            </a:r>
          </a:p>
          <a:p>
            <a:r>
              <a:rPr lang="en-US" dirty="0"/>
              <a:t>Daily: frequency = 253, for the number of days the stock market is open a year.</a:t>
            </a:r>
          </a:p>
          <a:p>
            <a:r>
              <a:rPr lang="en-US" dirty="0"/>
              <a:t>Weekly: frequency = 52, 52 weeks in the year.</a:t>
            </a:r>
          </a:p>
          <a:p>
            <a:r>
              <a:rPr lang="en-US" dirty="0"/>
              <a:t>Note: It is very important to have the proper frequency.</a:t>
            </a:r>
          </a:p>
        </p:txBody>
      </p:sp>
      <p:sp useBgFill="1">
        <p:nvSpPr>
          <p:cNvPr id="16" name="Rectangle 15">
            <a:extLst>
              <a:ext uri="{FF2B5EF4-FFF2-40B4-BE49-F238E27FC236}">
                <a16:creationId xmlns:a16="http://schemas.microsoft.com/office/drawing/2014/main" id="{4AD52C5F-F278-4082-B0E5-5FDE4B8E2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8999"/>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5" name="Content Placeholder 4">
            <a:extLst>
              <a:ext uri="{FF2B5EF4-FFF2-40B4-BE49-F238E27FC236}">
                <a16:creationId xmlns:a16="http://schemas.microsoft.com/office/drawing/2014/main" id="{4219960C-E5C4-481D-82FF-BFD9A1AA6403}"/>
              </a:ext>
            </a:extLst>
          </p:cNvPr>
          <p:cNvPicPr>
            <a:picLocks noChangeAspect="1"/>
          </p:cNvPicPr>
          <p:nvPr/>
        </p:nvPicPr>
        <p:blipFill>
          <a:blip r:embed="rId2"/>
          <a:stretch>
            <a:fillRect/>
          </a:stretch>
        </p:blipFill>
        <p:spPr>
          <a:xfrm>
            <a:off x="541339" y="4082658"/>
            <a:ext cx="11109674" cy="2166387"/>
          </a:xfrm>
          <a:prstGeom prst="rect">
            <a:avLst/>
          </a:prstGeom>
        </p:spPr>
      </p:pic>
    </p:spTree>
    <p:extLst>
      <p:ext uri="{BB962C8B-B14F-4D97-AF65-F5344CB8AC3E}">
        <p14:creationId xmlns:p14="http://schemas.microsoft.com/office/powerpoint/2010/main" val="2451576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36378-3DF9-45B8-8F77-17F84669F2D1}"/>
              </a:ext>
            </a:extLst>
          </p:cNvPr>
          <p:cNvSpPr>
            <a:spLocks noGrp="1"/>
          </p:cNvSpPr>
          <p:nvPr>
            <p:ph type="title"/>
          </p:nvPr>
        </p:nvSpPr>
        <p:spPr>
          <a:xfrm>
            <a:off x="540988" y="540033"/>
            <a:ext cx="3884962" cy="1331604"/>
          </a:xfrm>
        </p:spPr>
        <p:txBody>
          <a:bodyPr anchor="b">
            <a:normAutofit/>
          </a:bodyPr>
          <a:lstStyle/>
          <a:p>
            <a:pPr algn="ctr"/>
            <a:r>
              <a:rPr lang="en-US" dirty="0"/>
              <a:t>ARIMA: ADF tests</a:t>
            </a:r>
            <a:endParaRPr lang="en-US"/>
          </a:p>
        </p:txBody>
      </p:sp>
      <p:cxnSp>
        <p:nvCxnSpPr>
          <p:cNvPr id="13" name="Straight Connector 1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C5439B0-1B6A-4F63-BB8A-A98087D28E94}"/>
              </a:ext>
            </a:extLst>
          </p:cNvPr>
          <p:cNvSpPr>
            <a:spLocks noGrp="1"/>
          </p:cNvSpPr>
          <p:nvPr>
            <p:ph idx="1"/>
          </p:nvPr>
        </p:nvSpPr>
        <p:spPr>
          <a:xfrm>
            <a:off x="540988" y="2759076"/>
            <a:ext cx="3884962" cy="3009899"/>
          </a:xfrm>
        </p:spPr>
        <p:txBody>
          <a:bodyPr>
            <a:normAutofit/>
          </a:bodyPr>
          <a:lstStyle/>
          <a:p>
            <a:r>
              <a:rPr lang="en-US" dirty="0"/>
              <a:t>Run ADF on both Daily and Weekly data.</a:t>
            </a:r>
          </a:p>
          <a:p>
            <a:endParaRPr lang="en-US" dirty="0"/>
          </a:p>
          <a:p>
            <a:r>
              <a:rPr lang="en-US" dirty="0"/>
              <a:t>We run further analysis included in our detailed report</a:t>
            </a:r>
          </a:p>
        </p:txBody>
      </p:sp>
      <p:sp>
        <p:nvSpPr>
          <p:cNvPr id="15" name="Rectangle 14">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4" name="Content Placeholder 3">
            <a:extLst>
              <a:ext uri="{FF2B5EF4-FFF2-40B4-BE49-F238E27FC236}">
                <a16:creationId xmlns:a16="http://schemas.microsoft.com/office/drawing/2014/main" id="{C40A80D6-0242-4EF3-9B32-07390F5B8B5D}"/>
              </a:ext>
            </a:extLst>
          </p:cNvPr>
          <p:cNvPicPr>
            <a:picLocks noChangeAspect="1"/>
          </p:cNvPicPr>
          <p:nvPr/>
        </p:nvPicPr>
        <p:blipFill>
          <a:blip r:embed="rId2"/>
          <a:stretch>
            <a:fillRect/>
          </a:stretch>
        </p:blipFill>
        <p:spPr>
          <a:xfrm>
            <a:off x="5537200" y="1533852"/>
            <a:ext cx="6113812" cy="3787640"/>
          </a:xfrm>
          <a:prstGeom prst="rect">
            <a:avLst/>
          </a:prstGeom>
        </p:spPr>
      </p:pic>
    </p:spTree>
    <p:extLst>
      <p:ext uri="{BB962C8B-B14F-4D97-AF65-F5344CB8AC3E}">
        <p14:creationId xmlns:p14="http://schemas.microsoft.com/office/powerpoint/2010/main" val="2907476006"/>
      </p:ext>
    </p:extLst>
  </p:cSld>
  <p:clrMapOvr>
    <a:masterClrMapping/>
  </p:clrMapOvr>
</p:sld>
</file>

<file path=ppt/theme/theme1.xml><?xml version="1.0" encoding="utf-8"?>
<a:theme xmlns:a="http://schemas.openxmlformats.org/drawingml/2006/main" name="LeafVTI">
  <a:themeElements>
    <a:clrScheme name="AnalogousFromRegularSeed_2SEEDS">
      <a:dk1>
        <a:srgbClr val="000000"/>
      </a:dk1>
      <a:lt1>
        <a:srgbClr val="FFFFFF"/>
      </a:lt1>
      <a:dk2>
        <a:srgbClr val="243441"/>
      </a:dk2>
      <a:lt2>
        <a:srgbClr val="E8E4E2"/>
      </a:lt2>
      <a:accent1>
        <a:srgbClr val="3B88B1"/>
      </a:accent1>
      <a:accent2>
        <a:srgbClr val="46B3AC"/>
      </a:accent2>
      <a:accent3>
        <a:srgbClr val="4D68C3"/>
      </a:accent3>
      <a:accent4>
        <a:srgbClr val="B13E3B"/>
      </a:accent4>
      <a:accent5>
        <a:srgbClr val="C3814D"/>
      </a:accent5>
      <a:accent6>
        <a:srgbClr val="B1A03B"/>
      </a:accent6>
      <a:hlink>
        <a:srgbClr val="BF6C3F"/>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docProps/app.xml><?xml version="1.0" encoding="utf-8"?>
<Properties xmlns="http://schemas.openxmlformats.org/officeDocument/2006/extended-properties" xmlns:vt="http://schemas.openxmlformats.org/officeDocument/2006/docPropsVTypes">
  <TotalTime>190</TotalTime>
  <Words>1936</Words>
  <Application>Microsoft Office PowerPoint</Application>
  <PresentationFormat>Widescreen</PresentationFormat>
  <Paragraphs>147</Paragraphs>
  <Slides>46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Avenir Next LT Pro Light</vt:lpstr>
      <vt:lpstr>Calibri</vt:lpstr>
      <vt:lpstr>LMRoman10-Regular</vt:lpstr>
      <vt:lpstr>Rockwell Nova Light</vt:lpstr>
      <vt:lpstr>Wingdings</vt:lpstr>
      <vt:lpstr>LeafVTI</vt:lpstr>
      <vt:lpstr>Dow Jones Index Estimator</vt:lpstr>
      <vt:lpstr>Goal</vt:lpstr>
      <vt:lpstr>The Data</vt:lpstr>
      <vt:lpstr>Daily Data</vt:lpstr>
      <vt:lpstr>Weekly Data</vt:lpstr>
      <vt:lpstr>Python Script</vt:lpstr>
      <vt:lpstr>ARIMA: Auto Regressive Integrated Moving Average</vt:lpstr>
      <vt:lpstr>Arima: Read in the data</vt:lpstr>
      <vt:lpstr>ARIMA: ADF tests</vt:lpstr>
      <vt:lpstr>Run the auto.arima function</vt:lpstr>
      <vt:lpstr>ARIMA: Testing the accuracy of our model</vt:lpstr>
      <vt:lpstr>Arima: The daily Time series </vt:lpstr>
      <vt:lpstr>Arima: The weekly Time series </vt:lpstr>
      <vt:lpstr>ARIMA: Forecast</vt:lpstr>
      <vt:lpstr>Arima: Daily plot of forecast</vt:lpstr>
      <vt:lpstr>Arima: weekly plot of forecast</vt:lpstr>
      <vt:lpstr>Arima: Mean prediction</vt:lpstr>
      <vt:lpstr>GARCH: Generalized Autoregressive Conditional Heteroskedasticity model</vt:lpstr>
      <vt:lpstr>Time series plot of DJI data</vt:lpstr>
      <vt:lpstr>Log Returns plots</vt:lpstr>
      <vt:lpstr>Boxplots</vt:lpstr>
      <vt:lpstr>Density plots</vt:lpstr>
      <vt:lpstr>Q-Q plots</vt:lpstr>
      <vt:lpstr>Outlier detection</vt:lpstr>
      <vt:lpstr>FORECASTING WITh GARCH MODEL </vt:lpstr>
      <vt:lpstr>PowerPoint Presentation</vt:lpstr>
      <vt:lpstr>Residuals and Squared Residuals</vt:lpstr>
      <vt:lpstr>DJI Analyzed time series</vt:lpstr>
      <vt:lpstr>Conditional volatility series</vt:lpstr>
      <vt:lpstr>BOX-PLOT OF CONditional Volatility</vt:lpstr>
      <vt:lpstr>Conclusion for GARCH MODEL</vt:lpstr>
      <vt:lpstr>Djia simple &amp; log returns </vt:lpstr>
      <vt:lpstr>Autocorrelation plots</vt:lpstr>
      <vt:lpstr>Prophet model on djia</vt:lpstr>
      <vt:lpstr>Prophet model on tesla stock</vt:lpstr>
      <vt:lpstr>Feed Forward Neural network</vt:lpstr>
      <vt:lpstr>Feed Forward Neural network</vt:lpstr>
      <vt:lpstr>Feed Forward Neural network</vt:lpstr>
      <vt:lpstr>Artificial Neural Network</vt:lpstr>
      <vt:lpstr>Artificial Neural Network</vt:lpstr>
      <vt:lpstr>   K Nearest Neighbor (KNN) Forecast</vt:lpstr>
      <vt:lpstr>30 day KNn forecast</vt:lpstr>
      <vt:lpstr>Accuracy</vt:lpstr>
      <vt:lpstr>Accuracy</vt:lpstr>
      <vt:lpstr>Conclusion</vt:lpstr>
      <vt:lpstr>THANK YOU  For YOUR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Dow Jones Index Estimator</dc:title>
  <dc:creator>Josh Levine</dc:creator>
  <cp:lastModifiedBy>Josh Levine</cp:lastModifiedBy>
  <cp:revision>10</cp:revision>
  <dcterms:created xsi:type="dcterms:W3CDTF">2020-12-14T18:58:36Z</dcterms:created>
  <dcterms:modified xsi:type="dcterms:W3CDTF">2020-12-16T16:53:39Z</dcterms:modified>
</cp:coreProperties>
</file>